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7" r:id="rId2"/>
    <p:sldId id="410" r:id="rId3"/>
    <p:sldId id="414" r:id="rId4"/>
    <p:sldId id="413" r:id="rId5"/>
    <p:sldId id="415" r:id="rId6"/>
    <p:sldId id="416" r:id="rId7"/>
    <p:sldId id="411" r:id="rId8"/>
    <p:sldId id="412" r:id="rId9"/>
    <p:sldId id="417" r:id="rId10"/>
    <p:sldId id="418" r:id="rId11"/>
    <p:sldId id="428" r:id="rId12"/>
    <p:sldId id="406" r:id="rId13"/>
    <p:sldId id="421" r:id="rId14"/>
    <p:sldId id="420" r:id="rId15"/>
    <p:sldId id="405" r:id="rId16"/>
    <p:sldId id="422" r:id="rId17"/>
    <p:sldId id="424" r:id="rId18"/>
    <p:sldId id="423" r:id="rId19"/>
    <p:sldId id="425" r:id="rId20"/>
    <p:sldId id="407" r:id="rId21"/>
    <p:sldId id="426" r:id="rId22"/>
    <p:sldId id="429" r:id="rId23"/>
    <p:sldId id="430" r:id="rId24"/>
    <p:sldId id="262" r:id="rId25"/>
    <p:sldId id="260" r:id="rId26"/>
    <p:sldId id="263" r:id="rId27"/>
    <p:sldId id="264" r:id="rId28"/>
    <p:sldId id="43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69" autoAdjust="0"/>
    <p:restoredTop sz="94660"/>
  </p:normalViewPr>
  <p:slideViewPr>
    <p:cSldViewPr snapToGrid="0">
      <p:cViewPr varScale="1">
        <p:scale>
          <a:sx n="76" d="100"/>
          <a:sy n="76" d="100"/>
        </p:scale>
        <p:origin x="126" y="2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D2401F-7060-4598-9902-21DFCDCCFD84}" type="datetimeFigureOut">
              <a:rPr lang="en-US" smtClean="0"/>
              <a:t>1/17/2022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3A040D-DD81-4295-A115-57C9059B8AE9}" type="slidenum">
              <a:rPr lang="en-US" smtClean="0"/>
              <a:t>‹#›</a:t>
            </a:fld>
            <a:endParaRPr lang="en-US"/>
          </a:p>
        </p:txBody>
      </p:sp>
    </p:spTree>
    <p:extLst>
      <p:ext uri="{BB962C8B-B14F-4D97-AF65-F5344CB8AC3E}">
        <p14:creationId xmlns:p14="http://schemas.microsoft.com/office/powerpoint/2010/main" val="19419843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Intro 1</a:t>
            </a:r>
          </a:p>
          <a:p>
            <a:r>
              <a:rPr lang="en-US" sz="1200" kern="1200" dirty="0">
                <a:solidFill>
                  <a:schemeClr val="tx1"/>
                </a:solidFill>
                <a:effectLst/>
                <a:latin typeface="+mn-lt"/>
                <a:ea typeface="+mn-ea"/>
                <a:cs typeface="+mn-cs"/>
              </a:rPr>
              <a:t>Your brain has the ability to turn pain up or down. The higher brain centers that register your thoughts and feelings send nerve fibers down to your spinal cord, where they can increase or decrease pain. 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Your mindset changes the experience of pain, by changing pain-related signals coming up to the brain from your spinal cord. </a:t>
            </a:r>
          </a:p>
          <a:p>
            <a:r>
              <a:rPr lang="en-US" sz="1200" kern="1200" dirty="0">
                <a:solidFill>
                  <a:schemeClr val="tx1"/>
                </a:solidFill>
                <a:effectLst/>
                <a:latin typeface="+mn-lt"/>
                <a:ea typeface="+mn-ea"/>
                <a:cs typeface="+mn-cs"/>
              </a:rPr>
              <a:t>Some common strategies, like distraction or trying to ignore pain, may be helpful in some circumstances. But often, pain commands your attention. And so distraction doesn’t always work.</a:t>
            </a:r>
          </a:p>
          <a:p>
            <a:r>
              <a:rPr lang="en-US" sz="1200" b="1" kern="1200" dirty="0">
                <a:solidFill>
                  <a:schemeClr val="tx1"/>
                </a:solidFill>
                <a:effectLst/>
                <a:latin typeface="+mn-lt"/>
                <a:ea typeface="+mn-ea"/>
                <a:cs typeface="+mn-cs"/>
              </a:rPr>
              <a:t>We are going to teach you a different strategy, which might work in different ways than you think. For this study we want you to let go of any ideas you might have about how to control pain, and try out the strategy we are going to teach you. </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2</a:t>
            </a:fld>
            <a:endParaRPr lang="en-US"/>
          </a:p>
        </p:txBody>
      </p:sp>
    </p:spTree>
    <p:extLst>
      <p:ext uri="{BB962C8B-B14F-4D97-AF65-F5344CB8AC3E}">
        <p14:creationId xmlns:p14="http://schemas.microsoft.com/office/powerpoint/2010/main" val="1115377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We will explain the Regulation strategy in more detail now and then train this Regulation </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11</a:t>
            </a:fld>
            <a:endParaRPr lang="en-US"/>
          </a:p>
        </p:txBody>
      </p:sp>
    </p:spTree>
    <p:extLst>
      <p:ext uri="{BB962C8B-B14F-4D97-AF65-F5344CB8AC3E}">
        <p14:creationId xmlns:p14="http://schemas.microsoft.com/office/powerpoint/2010/main" val="11006613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3</a:t>
            </a:r>
          </a:p>
          <a:p>
            <a:r>
              <a:rPr lang="en-US" sz="1200" b="1" u="sng" kern="1200" dirty="0">
                <a:solidFill>
                  <a:schemeClr val="tx1"/>
                </a:solidFill>
                <a:effectLst/>
                <a:latin typeface="+mn-lt"/>
                <a:ea typeface="+mn-ea"/>
                <a:cs typeface="+mn-cs"/>
              </a:rPr>
              <a:t>Strategy (record audio + display text on screen)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training you’re going to learn today, there are three parts: preparation, acceptance, and transformation.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first part will</a:t>
            </a:r>
            <a:r>
              <a:rPr lang="en-US" sz="1200" b="1" kern="1200" dirty="0">
                <a:solidFill>
                  <a:schemeClr val="tx1"/>
                </a:solidFill>
                <a:effectLst/>
                <a:latin typeface="+mn-lt"/>
                <a:ea typeface="+mn-ea"/>
                <a:cs typeface="+mn-cs"/>
              </a:rPr>
              <a:t> PREPARE</a:t>
            </a:r>
            <a:r>
              <a:rPr lang="en-US" sz="1200" kern="1200" dirty="0">
                <a:solidFill>
                  <a:schemeClr val="tx1"/>
                </a:solidFill>
                <a:effectLst/>
                <a:latin typeface="+mn-lt"/>
                <a:ea typeface="+mn-ea"/>
                <a:cs typeface="+mn-cs"/>
              </a:rPr>
              <a:t> your body and mind for the upcoming session. You will let go of your everyday thoughts and bodily sensations to experience something new. You will practice to focus on the connection between mind &amp; body, with your full attention. This will make your mind both receptive and in control, and therefore better able to practice the acceptance strategy.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second part you will practice adopting an attitude of </a:t>
            </a:r>
            <a:r>
              <a:rPr lang="en-US" sz="1200" b="1" kern="1200" dirty="0">
                <a:solidFill>
                  <a:schemeClr val="tx1"/>
                </a:solidFill>
                <a:effectLst/>
                <a:latin typeface="+mn-lt"/>
                <a:ea typeface="+mn-ea"/>
                <a:cs typeface="+mn-cs"/>
              </a:rPr>
              <a:t>ACCEPTANCE,</a:t>
            </a:r>
            <a:r>
              <a:rPr lang="en-US" sz="1200" kern="1200" dirty="0">
                <a:solidFill>
                  <a:schemeClr val="tx1"/>
                </a:solidFill>
                <a:effectLst/>
                <a:latin typeface="+mn-lt"/>
                <a:ea typeface="+mn-ea"/>
                <a:cs typeface="+mn-cs"/>
              </a:rPr>
              <a:t> in which you focus on purely experiencing the sensations we give you, so accept them as sensations that will pass, and do not try to fight or avoid them.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Finally, you will practice </a:t>
            </a:r>
            <a:r>
              <a:rPr lang="en-US" sz="1200" b="1" kern="1200" dirty="0">
                <a:solidFill>
                  <a:schemeClr val="tx1"/>
                </a:solidFill>
                <a:effectLst/>
                <a:latin typeface="+mn-lt"/>
                <a:ea typeface="+mn-ea"/>
                <a:cs typeface="+mn-cs"/>
              </a:rPr>
              <a:t>TRANSFORMING</a:t>
            </a:r>
            <a:r>
              <a:rPr lang="en-US" sz="1200" kern="1200" dirty="0">
                <a:solidFill>
                  <a:schemeClr val="tx1"/>
                </a:solidFill>
                <a:effectLst/>
                <a:latin typeface="+mn-lt"/>
                <a:ea typeface="+mn-ea"/>
                <a:cs typeface="+mn-cs"/>
              </a:rPr>
              <a:t> the quality of the sensation you are experiencing. This is a practice in mental flexibility.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illustrate what we mean by ACCEPTANCE and TRANSFORMATION, let’s imagine a musical note being played by different instruments. Depending on whether this note is played by a trumpet  [[ play note ]]  or a piano [[ play note ]] this same note can sound very different. Also, the overall sound depends on what else is being played at the same time –the note can be played together with others that make it harmonious and pleasant, or discordant and unpleasant. [[ play examples]]. This means that depending on the context, you can experience the same musical note in different ways.  </a:t>
            </a:r>
          </a:p>
          <a:p>
            <a:r>
              <a:rPr lang="en-US" sz="1200" kern="1200" dirty="0">
                <a:solidFill>
                  <a:schemeClr val="tx1"/>
                </a:solidFill>
                <a:effectLst/>
                <a:latin typeface="+mn-lt"/>
                <a:ea typeface="+mn-ea"/>
                <a:cs typeface="+mn-cs"/>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You will practice accepting whatever sensations you feel, to absorb them and harmonize with them. You are also going to practice transforming the quality of these sensations towards an experience that is more pleasant to you.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session, keep these following four ideas in your mind when you experience these sensations. </a:t>
            </a:r>
          </a:p>
          <a:p>
            <a:r>
              <a:rPr lang="en-US" sz="1200" kern="1200" dirty="0">
                <a:solidFill>
                  <a:schemeClr val="tx1"/>
                </a:solidFill>
                <a:effectLst/>
                <a:latin typeface="+mn-lt"/>
                <a:ea typeface="+mn-ea"/>
                <a:cs typeface="+mn-cs"/>
              </a:rPr>
              <a:t>1. This will pass</a:t>
            </a:r>
          </a:p>
          <a:p>
            <a:r>
              <a:rPr lang="en-US" sz="1200" kern="1200" dirty="0">
                <a:solidFill>
                  <a:schemeClr val="tx1"/>
                </a:solidFill>
                <a:effectLst/>
                <a:latin typeface="+mn-lt"/>
                <a:ea typeface="+mn-ea"/>
                <a:cs typeface="+mn-cs"/>
              </a:rPr>
              <a:t>2. This will not hurt my body; it does not mean anything bad for me in the future</a:t>
            </a:r>
          </a:p>
          <a:p>
            <a:r>
              <a:rPr lang="en-US" sz="1200" kern="1200" dirty="0">
                <a:solidFill>
                  <a:schemeClr val="tx1"/>
                </a:solidFill>
                <a:effectLst/>
                <a:latin typeface="+mn-lt"/>
                <a:ea typeface="+mn-ea"/>
                <a:cs typeface="+mn-cs"/>
              </a:rPr>
              <a:t>3. My ability to handle it will make me stronger</a:t>
            </a:r>
          </a:p>
          <a:p>
            <a:r>
              <a:rPr lang="en-US" sz="1200" kern="1200" dirty="0">
                <a:solidFill>
                  <a:schemeClr val="tx1"/>
                </a:solidFill>
                <a:effectLst/>
                <a:latin typeface="+mn-lt"/>
                <a:ea typeface="+mn-ea"/>
                <a:cs typeface="+mn-cs"/>
              </a:rPr>
              <a:t>4. It is an opportunity to practice acceptance and get better and better at it.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We’ll do this practice here in an experimental setting, but the principles are very similar to strategies that people are using to deal with real clinical pain, anxiety, and fear in real life. </a:t>
            </a:r>
          </a:p>
          <a:p>
            <a:r>
              <a:rPr lang="en-US" sz="1200" kern="1200" dirty="0">
                <a:solidFill>
                  <a:schemeClr val="tx1"/>
                </a:solidFill>
                <a:effectLst/>
                <a:latin typeface="+mn-lt"/>
                <a:ea typeface="+mn-ea"/>
                <a:cs typeface="+mn-cs"/>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&amp; more control over time over your ability to transform and shape these experiences.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3</a:t>
            </a:r>
          </a:p>
          <a:p>
            <a:r>
              <a:rPr lang="en-US" sz="1200" b="1" u="sng" kern="1200" dirty="0">
                <a:solidFill>
                  <a:schemeClr val="tx1"/>
                </a:solidFill>
                <a:effectLst/>
                <a:latin typeface="+mn-lt"/>
                <a:ea typeface="+mn-ea"/>
                <a:cs typeface="+mn-cs"/>
              </a:rPr>
              <a:t>Strategy (record audio + display text on screen)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training you’re going to learn today, there are three parts: preparation, acceptance, and transformation.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first part will</a:t>
            </a:r>
            <a:r>
              <a:rPr lang="en-US" sz="1200" b="1" kern="1200" dirty="0">
                <a:solidFill>
                  <a:schemeClr val="tx1"/>
                </a:solidFill>
                <a:effectLst/>
                <a:latin typeface="+mn-lt"/>
                <a:ea typeface="+mn-ea"/>
                <a:cs typeface="+mn-cs"/>
              </a:rPr>
              <a:t> PREPARE</a:t>
            </a:r>
            <a:r>
              <a:rPr lang="en-US" sz="1200" kern="1200" dirty="0">
                <a:solidFill>
                  <a:schemeClr val="tx1"/>
                </a:solidFill>
                <a:effectLst/>
                <a:latin typeface="+mn-lt"/>
                <a:ea typeface="+mn-ea"/>
                <a:cs typeface="+mn-cs"/>
              </a:rPr>
              <a:t> your body and mind for the upcoming session. You will let go of your everyday thoughts and bodily sensations to experience something new. You will practice to focus on the connection between mind &amp; body, with your full attention. This will make your mind both receptive and in control, and therefore better able to practice the acceptance strategy.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second part you will practice adopting an attitude of </a:t>
            </a:r>
            <a:r>
              <a:rPr lang="en-US" sz="1200" b="1" kern="1200" dirty="0">
                <a:solidFill>
                  <a:schemeClr val="tx1"/>
                </a:solidFill>
                <a:effectLst/>
                <a:latin typeface="+mn-lt"/>
                <a:ea typeface="+mn-ea"/>
                <a:cs typeface="+mn-cs"/>
              </a:rPr>
              <a:t>ACCEPTANCE,</a:t>
            </a:r>
            <a:r>
              <a:rPr lang="en-US" sz="1200" kern="1200" dirty="0">
                <a:solidFill>
                  <a:schemeClr val="tx1"/>
                </a:solidFill>
                <a:effectLst/>
                <a:latin typeface="+mn-lt"/>
                <a:ea typeface="+mn-ea"/>
                <a:cs typeface="+mn-cs"/>
              </a:rPr>
              <a:t> in which you focus on purely experiencing the sensations we give you, so accept them as sensations that will pass, and do not try to fight or avoid them.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Finally, you will practice </a:t>
            </a:r>
            <a:r>
              <a:rPr lang="en-US" sz="1200" b="1" kern="1200" dirty="0">
                <a:solidFill>
                  <a:schemeClr val="tx1"/>
                </a:solidFill>
                <a:effectLst/>
                <a:latin typeface="+mn-lt"/>
                <a:ea typeface="+mn-ea"/>
                <a:cs typeface="+mn-cs"/>
              </a:rPr>
              <a:t>TRANSFORMING</a:t>
            </a:r>
            <a:r>
              <a:rPr lang="en-US" sz="1200" kern="1200" dirty="0">
                <a:solidFill>
                  <a:schemeClr val="tx1"/>
                </a:solidFill>
                <a:effectLst/>
                <a:latin typeface="+mn-lt"/>
                <a:ea typeface="+mn-ea"/>
                <a:cs typeface="+mn-cs"/>
              </a:rPr>
              <a:t> the quality of the sensation you are experiencing. This is a practice in mental flexibility.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illustrate what we mean by ACCEPTANCE and TRANSFORMATION, let’s imagine a musical note being played by different instruments. Depending on whether this note is played by a trumpet  [[ play note ]]  or a piano [[ play note ]] this same note can sound very different. Also, the overall sound depends on what else is being played at the same time –the note can be played together with others that make it harmonious and pleasant, or discordant and unpleasant. [[ play examples]]. This means that depending on the context, you can experience the same musical note in different ways.  </a:t>
            </a:r>
          </a:p>
          <a:p>
            <a:r>
              <a:rPr lang="en-US" sz="1200" kern="1200" dirty="0">
                <a:solidFill>
                  <a:schemeClr val="tx1"/>
                </a:solidFill>
                <a:effectLst/>
                <a:latin typeface="+mn-lt"/>
                <a:ea typeface="+mn-ea"/>
                <a:cs typeface="+mn-cs"/>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You will practice accepting whatever sensations you feel, to absorb them and harmonize with them. You are also going to practice transforming the quality of these sensations towards an experience that is more pleasant to you.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session, keep these following four ideas in your mind when you experience these sensations. </a:t>
            </a:r>
          </a:p>
          <a:p>
            <a:r>
              <a:rPr lang="en-US" sz="1200" kern="1200" dirty="0">
                <a:solidFill>
                  <a:schemeClr val="tx1"/>
                </a:solidFill>
                <a:effectLst/>
                <a:latin typeface="+mn-lt"/>
                <a:ea typeface="+mn-ea"/>
                <a:cs typeface="+mn-cs"/>
              </a:rPr>
              <a:t>1. This will pass</a:t>
            </a:r>
          </a:p>
          <a:p>
            <a:r>
              <a:rPr lang="en-US" sz="1200" kern="1200" dirty="0">
                <a:solidFill>
                  <a:schemeClr val="tx1"/>
                </a:solidFill>
                <a:effectLst/>
                <a:latin typeface="+mn-lt"/>
                <a:ea typeface="+mn-ea"/>
                <a:cs typeface="+mn-cs"/>
              </a:rPr>
              <a:t>2. This will not hurt my body; it does not mean anything bad for me in the future</a:t>
            </a:r>
          </a:p>
          <a:p>
            <a:r>
              <a:rPr lang="en-US" sz="1200" kern="1200" dirty="0">
                <a:solidFill>
                  <a:schemeClr val="tx1"/>
                </a:solidFill>
                <a:effectLst/>
                <a:latin typeface="+mn-lt"/>
                <a:ea typeface="+mn-ea"/>
                <a:cs typeface="+mn-cs"/>
              </a:rPr>
              <a:t>3. My ability to handle it will make me stronger</a:t>
            </a:r>
          </a:p>
          <a:p>
            <a:r>
              <a:rPr lang="en-US" sz="1200" kern="1200" dirty="0">
                <a:solidFill>
                  <a:schemeClr val="tx1"/>
                </a:solidFill>
                <a:effectLst/>
                <a:latin typeface="+mn-lt"/>
                <a:ea typeface="+mn-ea"/>
                <a:cs typeface="+mn-cs"/>
              </a:rPr>
              <a:t>4. It is an opportunity to practice acceptance and get better and better at it.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We’ll do this practice here in an experimental setting, but the principles are very similar to strategies that people are using to deal with real clinical pain, anxiety, and fear in real life. </a:t>
            </a:r>
          </a:p>
          <a:p>
            <a:r>
              <a:rPr lang="en-US" sz="1200" kern="1200" dirty="0">
                <a:solidFill>
                  <a:schemeClr val="tx1"/>
                </a:solidFill>
                <a:effectLst/>
                <a:latin typeface="+mn-lt"/>
                <a:ea typeface="+mn-ea"/>
                <a:cs typeface="+mn-cs"/>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&amp; more control over time over your ability to transform and shape these experiences.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3</a:t>
            </a:r>
          </a:p>
          <a:p>
            <a:r>
              <a:rPr lang="en-US" sz="1200" b="1" u="sng" kern="1200" dirty="0">
                <a:solidFill>
                  <a:schemeClr val="tx1"/>
                </a:solidFill>
                <a:effectLst/>
                <a:latin typeface="+mn-lt"/>
                <a:ea typeface="+mn-ea"/>
                <a:cs typeface="+mn-cs"/>
              </a:rPr>
              <a:t>Strategy (record audio + display text on screen)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training you’re going to learn today, there are three parts: preparation, acceptance, and transformation.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first part will</a:t>
            </a:r>
            <a:r>
              <a:rPr lang="en-US" sz="1200" b="1" kern="1200" dirty="0">
                <a:solidFill>
                  <a:schemeClr val="tx1"/>
                </a:solidFill>
                <a:effectLst/>
                <a:latin typeface="+mn-lt"/>
                <a:ea typeface="+mn-ea"/>
                <a:cs typeface="+mn-cs"/>
              </a:rPr>
              <a:t> PREPARE</a:t>
            </a:r>
            <a:r>
              <a:rPr lang="en-US" sz="1200" kern="1200" dirty="0">
                <a:solidFill>
                  <a:schemeClr val="tx1"/>
                </a:solidFill>
                <a:effectLst/>
                <a:latin typeface="+mn-lt"/>
                <a:ea typeface="+mn-ea"/>
                <a:cs typeface="+mn-cs"/>
              </a:rPr>
              <a:t> your body and mind for the upcoming session. You will let go of your everyday thoughts and bodily sensations to experience something new. You will practice to focus on the connection between mind &amp; body, with your full attention. This will make your mind both receptive and in control, and therefore better able to practice the acceptance strategy.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second part you will practice adopting an attitude of </a:t>
            </a:r>
            <a:r>
              <a:rPr lang="en-US" sz="1200" b="1" kern="1200" dirty="0">
                <a:solidFill>
                  <a:schemeClr val="tx1"/>
                </a:solidFill>
                <a:effectLst/>
                <a:latin typeface="+mn-lt"/>
                <a:ea typeface="+mn-ea"/>
                <a:cs typeface="+mn-cs"/>
              </a:rPr>
              <a:t>ACCEPTANCE,</a:t>
            </a:r>
            <a:r>
              <a:rPr lang="en-US" sz="1200" kern="1200" dirty="0">
                <a:solidFill>
                  <a:schemeClr val="tx1"/>
                </a:solidFill>
                <a:effectLst/>
                <a:latin typeface="+mn-lt"/>
                <a:ea typeface="+mn-ea"/>
                <a:cs typeface="+mn-cs"/>
              </a:rPr>
              <a:t> in which you focus on purely experiencing the sensations we give you, so accept them as sensations that will pass, and do not try to fight or avoid them.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Finally, you will practice </a:t>
            </a:r>
            <a:r>
              <a:rPr lang="en-US" sz="1200" b="1" kern="1200" dirty="0">
                <a:solidFill>
                  <a:schemeClr val="tx1"/>
                </a:solidFill>
                <a:effectLst/>
                <a:latin typeface="+mn-lt"/>
                <a:ea typeface="+mn-ea"/>
                <a:cs typeface="+mn-cs"/>
              </a:rPr>
              <a:t>TRANSFORMING</a:t>
            </a:r>
            <a:r>
              <a:rPr lang="en-US" sz="1200" kern="1200" dirty="0">
                <a:solidFill>
                  <a:schemeClr val="tx1"/>
                </a:solidFill>
                <a:effectLst/>
                <a:latin typeface="+mn-lt"/>
                <a:ea typeface="+mn-ea"/>
                <a:cs typeface="+mn-cs"/>
              </a:rPr>
              <a:t> the quality of the sensation you are experiencing. This is a practice in mental flexibility.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illustrate what we mean by ACCEPTANCE and TRANSFORMATION, let’s imagine a musical note being played by different instruments. Depending on whether this note is played by a trumpet  [[ play note ]]  or a piano [[ play note ]] this same note can sound very different. Also, the overall sound depends on what else is being played at the same time –the note can be played together with others that make it harmonious and pleasant, or discordant and unpleasant. [[ play examples]]. This means that depending on the context, you can experience the same musical note in different ways.  </a:t>
            </a:r>
          </a:p>
          <a:p>
            <a:r>
              <a:rPr lang="en-US" sz="1200" kern="1200" dirty="0">
                <a:solidFill>
                  <a:schemeClr val="tx1"/>
                </a:solidFill>
                <a:effectLst/>
                <a:latin typeface="+mn-lt"/>
                <a:ea typeface="+mn-ea"/>
                <a:cs typeface="+mn-cs"/>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You will practice accepting whatever sensations you feel, to absorb them and harmonize with them. You are also going to practice transforming the quality of these sensations towards an experience that is more pleasant to you.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session, keep these following four ideas in your mind when you experience these sensations. </a:t>
            </a:r>
          </a:p>
          <a:p>
            <a:r>
              <a:rPr lang="en-US" sz="1200" kern="1200" dirty="0">
                <a:solidFill>
                  <a:schemeClr val="tx1"/>
                </a:solidFill>
                <a:effectLst/>
                <a:latin typeface="+mn-lt"/>
                <a:ea typeface="+mn-ea"/>
                <a:cs typeface="+mn-cs"/>
              </a:rPr>
              <a:t>1. This will pass</a:t>
            </a:r>
          </a:p>
          <a:p>
            <a:r>
              <a:rPr lang="en-US" sz="1200" kern="1200" dirty="0">
                <a:solidFill>
                  <a:schemeClr val="tx1"/>
                </a:solidFill>
                <a:effectLst/>
                <a:latin typeface="+mn-lt"/>
                <a:ea typeface="+mn-ea"/>
                <a:cs typeface="+mn-cs"/>
              </a:rPr>
              <a:t>2. This will not hurt my body; it does not mean anything bad for me in the future</a:t>
            </a:r>
          </a:p>
          <a:p>
            <a:r>
              <a:rPr lang="en-US" sz="1200" kern="1200" dirty="0">
                <a:solidFill>
                  <a:schemeClr val="tx1"/>
                </a:solidFill>
                <a:effectLst/>
                <a:latin typeface="+mn-lt"/>
                <a:ea typeface="+mn-ea"/>
                <a:cs typeface="+mn-cs"/>
              </a:rPr>
              <a:t>3. My ability to handle it will make me stronger</a:t>
            </a:r>
          </a:p>
          <a:p>
            <a:r>
              <a:rPr lang="en-US" sz="1200" kern="1200" dirty="0">
                <a:solidFill>
                  <a:schemeClr val="tx1"/>
                </a:solidFill>
                <a:effectLst/>
                <a:latin typeface="+mn-lt"/>
                <a:ea typeface="+mn-ea"/>
                <a:cs typeface="+mn-cs"/>
              </a:rPr>
              <a:t>4. It is an opportunity to practice acceptance and get better and better at it.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We’ll do this practice here in an experimental setting, but the principles are very similar to strategies that people are using to deal with real clinical pain, anxiety, and fear in real life. </a:t>
            </a:r>
          </a:p>
          <a:p>
            <a:r>
              <a:rPr lang="en-US" sz="1200" kern="1200" dirty="0">
                <a:solidFill>
                  <a:schemeClr val="tx1"/>
                </a:solidFill>
                <a:effectLst/>
                <a:latin typeface="+mn-lt"/>
                <a:ea typeface="+mn-ea"/>
                <a:cs typeface="+mn-cs"/>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&amp; more control over time over your ability to transform and shape these experiences.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3</a:t>
            </a:r>
          </a:p>
          <a:p>
            <a:r>
              <a:rPr lang="en-US" sz="1200" b="1" u="sng" kern="1200" dirty="0">
                <a:solidFill>
                  <a:schemeClr val="tx1"/>
                </a:solidFill>
                <a:effectLst/>
                <a:latin typeface="+mn-lt"/>
                <a:ea typeface="+mn-ea"/>
                <a:cs typeface="+mn-cs"/>
              </a:rPr>
              <a:t>Strategy (record audio + display text on screen)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training you’re going to learn today, there are three parts: preparation, acceptance, and transformation.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first part will</a:t>
            </a:r>
            <a:r>
              <a:rPr lang="en-US" sz="1200" b="1" kern="1200" dirty="0">
                <a:solidFill>
                  <a:schemeClr val="tx1"/>
                </a:solidFill>
                <a:effectLst/>
                <a:latin typeface="+mn-lt"/>
                <a:ea typeface="+mn-ea"/>
                <a:cs typeface="+mn-cs"/>
              </a:rPr>
              <a:t> PREPARE</a:t>
            </a:r>
            <a:r>
              <a:rPr lang="en-US" sz="1200" kern="1200" dirty="0">
                <a:solidFill>
                  <a:schemeClr val="tx1"/>
                </a:solidFill>
                <a:effectLst/>
                <a:latin typeface="+mn-lt"/>
                <a:ea typeface="+mn-ea"/>
                <a:cs typeface="+mn-cs"/>
              </a:rPr>
              <a:t> your body and mind for the upcoming session. You will let go of your everyday thoughts and bodily sensations to experience something new. You will practice to focus on the connection between mind &amp; body, with your full attention. This will make your mind both receptive and in control, and therefore better able to practice the acceptance strategy.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second part you will practice adopting an attitude of </a:t>
            </a:r>
            <a:r>
              <a:rPr lang="en-US" sz="1200" b="1" kern="1200" dirty="0">
                <a:solidFill>
                  <a:schemeClr val="tx1"/>
                </a:solidFill>
                <a:effectLst/>
                <a:latin typeface="+mn-lt"/>
                <a:ea typeface="+mn-ea"/>
                <a:cs typeface="+mn-cs"/>
              </a:rPr>
              <a:t>ACCEPTANCE,</a:t>
            </a:r>
            <a:r>
              <a:rPr lang="en-US" sz="1200" kern="1200" dirty="0">
                <a:solidFill>
                  <a:schemeClr val="tx1"/>
                </a:solidFill>
                <a:effectLst/>
                <a:latin typeface="+mn-lt"/>
                <a:ea typeface="+mn-ea"/>
                <a:cs typeface="+mn-cs"/>
              </a:rPr>
              <a:t> in which you focus on purely experiencing the sensations we give you, so accept them as sensations that will pass, and do not try to fight or avoid them.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Finally, you will practice </a:t>
            </a:r>
            <a:r>
              <a:rPr lang="en-US" sz="1200" b="1" kern="1200" dirty="0">
                <a:solidFill>
                  <a:schemeClr val="tx1"/>
                </a:solidFill>
                <a:effectLst/>
                <a:latin typeface="+mn-lt"/>
                <a:ea typeface="+mn-ea"/>
                <a:cs typeface="+mn-cs"/>
              </a:rPr>
              <a:t>TRANSFORMING</a:t>
            </a:r>
            <a:r>
              <a:rPr lang="en-US" sz="1200" kern="1200" dirty="0">
                <a:solidFill>
                  <a:schemeClr val="tx1"/>
                </a:solidFill>
                <a:effectLst/>
                <a:latin typeface="+mn-lt"/>
                <a:ea typeface="+mn-ea"/>
                <a:cs typeface="+mn-cs"/>
              </a:rPr>
              <a:t> the quality of the sensation you are experiencing. This is a practice in mental flexibility.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illustrate what we mean by ACCEPTANCE and TRANSFORMATION, let’s imagine a musical note being played by different instruments. Depending on whether this note is played by a trumpet  [[ play note ]]  or a piano [[ play note ]] this same note can sound very different. Also, the overall sound depends on what else is being played at the same time –the note can be played together with others that make it harmonious and pleasant, or discordant and unpleasant. [[ play examples]]. This means that depending on the context, you can experience the same musical note in different ways.  </a:t>
            </a:r>
          </a:p>
          <a:p>
            <a:r>
              <a:rPr lang="en-US" sz="1200" kern="1200" dirty="0">
                <a:solidFill>
                  <a:schemeClr val="tx1"/>
                </a:solidFill>
                <a:effectLst/>
                <a:latin typeface="+mn-lt"/>
                <a:ea typeface="+mn-ea"/>
                <a:cs typeface="+mn-cs"/>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You will practice accepting whatever sensations you feel, to absorb them and harmonize with them. You are also going to practice transforming the quality of these sensations towards an experience that is more pleasant to you.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session, keep these following four ideas in your mind when you experience these sensations. </a:t>
            </a:r>
          </a:p>
          <a:p>
            <a:r>
              <a:rPr lang="en-US" sz="1200" kern="1200" dirty="0">
                <a:solidFill>
                  <a:schemeClr val="tx1"/>
                </a:solidFill>
                <a:effectLst/>
                <a:latin typeface="+mn-lt"/>
                <a:ea typeface="+mn-ea"/>
                <a:cs typeface="+mn-cs"/>
              </a:rPr>
              <a:t>1. This will pass</a:t>
            </a:r>
          </a:p>
          <a:p>
            <a:r>
              <a:rPr lang="en-US" sz="1200" kern="1200" dirty="0">
                <a:solidFill>
                  <a:schemeClr val="tx1"/>
                </a:solidFill>
                <a:effectLst/>
                <a:latin typeface="+mn-lt"/>
                <a:ea typeface="+mn-ea"/>
                <a:cs typeface="+mn-cs"/>
              </a:rPr>
              <a:t>2. This will not hurt my body; it does not mean anything bad for me in the future</a:t>
            </a:r>
          </a:p>
          <a:p>
            <a:r>
              <a:rPr lang="en-US" sz="1200" kern="1200" dirty="0">
                <a:solidFill>
                  <a:schemeClr val="tx1"/>
                </a:solidFill>
                <a:effectLst/>
                <a:latin typeface="+mn-lt"/>
                <a:ea typeface="+mn-ea"/>
                <a:cs typeface="+mn-cs"/>
              </a:rPr>
              <a:t>3. My ability to handle it will make me stronger</a:t>
            </a:r>
          </a:p>
          <a:p>
            <a:r>
              <a:rPr lang="en-US" sz="1200" kern="1200" dirty="0">
                <a:solidFill>
                  <a:schemeClr val="tx1"/>
                </a:solidFill>
                <a:effectLst/>
                <a:latin typeface="+mn-lt"/>
                <a:ea typeface="+mn-ea"/>
                <a:cs typeface="+mn-cs"/>
              </a:rPr>
              <a:t>4. It is an opportunity to practice acceptance and get better and better at it.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We’ll do this practice here in an experimental setting, but the principles are very similar to strategies that people are using to deal with real clinical pain, anxiety, and fear in real life. </a:t>
            </a:r>
          </a:p>
          <a:p>
            <a:r>
              <a:rPr lang="en-US" sz="1200" kern="1200" dirty="0">
                <a:solidFill>
                  <a:schemeClr val="tx1"/>
                </a:solidFill>
                <a:effectLst/>
                <a:latin typeface="+mn-lt"/>
                <a:ea typeface="+mn-ea"/>
                <a:cs typeface="+mn-cs"/>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&amp; more control over time over your ability to transform and shape these experiences.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3</a:t>
            </a:r>
          </a:p>
          <a:p>
            <a:r>
              <a:rPr lang="en-US" sz="1200" b="1" u="sng" kern="1200" dirty="0">
                <a:solidFill>
                  <a:schemeClr val="tx1"/>
                </a:solidFill>
                <a:effectLst/>
                <a:latin typeface="+mn-lt"/>
                <a:ea typeface="+mn-ea"/>
                <a:cs typeface="+mn-cs"/>
              </a:rPr>
              <a:t>Strategy (record audio + display text on screen)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training you’re going to learn today, there are three parts: preparation, acceptance, and transformation.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first part will</a:t>
            </a:r>
            <a:r>
              <a:rPr lang="en-US" sz="1200" b="1" kern="1200" dirty="0">
                <a:solidFill>
                  <a:schemeClr val="tx1"/>
                </a:solidFill>
                <a:effectLst/>
                <a:latin typeface="+mn-lt"/>
                <a:ea typeface="+mn-ea"/>
                <a:cs typeface="+mn-cs"/>
              </a:rPr>
              <a:t> PREPARE</a:t>
            </a:r>
            <a:r>
              <a:rPr lang="en-US" sz="1200" kern="1200" dirty="0">
                <a:solidFill>
                  <a:schemeClr val="tx1"/>
                </a:solidFill>
                <a:effectLst/>
                <a:latin typeface="+mn-lt"/>
                <a:ea typeface="+mn-ea"/>
                <a:cs typeface="+mn-cs"/>
              </a:rPr>
              <a:t> your body and mind for the upcoming session. You will let go of your everyday thoughts and bodily sensations to experience something new. You will practice to focus on the connection between mind &amp; body, with your full attention. This will make your mind both receptive and in control, and therefore better able to practice the acceptance strategy.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second part you will practice adopting an attitude of </a:t>
            </a:r>
            <a:r>
              <a:rPr lang="en-US" sz="1200" b="1" kern="1200" dirty="0">
                <a:solidFill>
                  <a:schemeClr val="tx1"/>
                </a:solidFill>
                <a:effectLst/>
                <a:latin typeface="+mn-lt"/>
                <a:ea typeface="+mn-ea"/>
                <a:cs typeface="+mn-cs"/>
              </a:rPr>
              <a:t>ACCEPTANCE,</a:t>
            </a:r>
            <a:r>
              <a:rPr lang="en-US" sz="1200" kern="1200" dirty="0">
                <a:solidFill>
                  <a:schemeClr val="tx1"/>
                </a:solidFill>
                <a:effectLst/>
                <a:latin typeface="+mn-lt"/>
                <a:ea typeface="+mn-ea"/>
                <a:cs typeface="+mn-cs"/>
              </a:rPr>
              <a:t> in which you focus on purely experiencing the sensations we give you, so accept them as sensations that will pass, and do not try to fight or avoid them.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Finally, you will practice </a:t>
            </a:r>
            <a:r>
              <a:rPr lang="en-US" sz="1200" b="1" kern="1200" dirty="0">
                <a:solidFill>
                  <a:schemeClr val="tx1"/>
                </a:solidFill>
                <a:effectLst/>
                <a:latin typeface="+mn-lt"/>
                <a:ea typeface="+mn-ea"/>
                <a:cs typeface="+mn-cs"/>
              </a:rPr>
              <a:t>TRANSFORMING</a:t>
            </a:r>
            <a:r>
              <a:rPr lang="en-US" sz="1200" kern="1200" dirty="0">
                <a:solidFill>
                  <a:schemeClr val="tx1"/>
                </a:solidFill>
                <a:effectLst/>
                <a:latin typeface="+mn-lt"/>
                <a:ea typeface="+mn-ea"/>
                <a:cs typeface="+mn-cs"/>
              </a:rPr>
              <a:t> the quality of the sensation you are experiencing. This is a practice in mental flexibility.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illustrate what we mean by ACCEPTANCE and TRANSFORMATION, let’s imagine a musical note being played by different instruments. Depending on whether this note is played by a trumpet  [[ play note ]]  or a piano [[ play note ]] this same note can sound very different. Also, the overall sound depends on what else is being played at the same time –the note can be played together with others that make it harmonious and pleasant, or discordant and unpleasant. [[ play examples]]. This means that depending on the context, you can experience the same musical note in different ways.  </a:t>
            </a:r>
          </a:p>
          <a:p>
            <a:r>
              <a:rPr lang="en-US" sz="1200" kern="1200" dirty="0">
                <a:solidFill>
                  <a:schemeClr val="tx1"/>
                </a:solidFill>
                <a:effectLst/>
                <a:latin typeface="+mn-lt"/>
                <a:ea typeface="+mn-ea"/>
                <a:cs typeface="+mn-cs"/>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You will practice accepting whatever sensations you feel, to absorb them and harmonize with them. You are also going to practice transforming the quality of these sensations towards an experience that is more pleasant to you.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session, keep these following four ideas in your mind when you experience these sensations. </a:t>
            </a:r>
          </a:p>
          <a:p>
            <a:r>
              <a:rPr lang="en-US" sz="1200" kern="1200" dirty="0">
                <a:solidFill>
                  <a:schemeClr val="tx1"/>
                </a:solidFill>
                <a:effectLst/>
                <a:latin typeface="+mn-lt"/>
                <a:ea typeface="+mn-ea"/>
                <a:cs typeface="+mn-cs"/>
              </a:rPr>
              <a:t>1. This will pass</a:t>
            </a:r>
          </a:p>
          <a:p>
            <a:r>
              <a:rPr lang="en-US" sz="1200" kern="1200" dirty="0">
                <a:solidFill>
                  <a:schemeClr val="tx1"/>
                </a:solidFill>
                <a:effectLst/>
                <a:latin typeface="+mn-lt"/>
                <a:ea typeface="+mn-ea"/>
                <a:cs typeface="+mn-cs"/>
              </a:rPr>
              <a:t>2. This will not hurt my body; it does not mean anything bad for me in the future</a:t>
            </a:r>
          </a:p>
          <a:p>
            <a:r>
              <a:rPr lang="en-US" sz="1200" kern="1200" dirty="0">
                <a:solidFill>
                  <a:schemeClr val="tx1"/>
                </a:solidFill>
                <a:effectLst/>
                <a:latin typeface="+mn-lt"/>
                <a:ea typeface="+mn-ea"/>
                <a:cs typeface="+mn-cs"/>
              </a:rPr>
              <a:t>3. My ability to handle it will make me stronger</a:t>
            </a:r>
          </a:p>
          <a:p>
            <a:r>
              <a:rPr lang="en-US" sz="1200" kern="1200" dirty="0">
                <a:solidFill>
                  <a:schemeClr val="tx1"/>
                </a:solidFill>
                <a:effectLst/>
                <a:latin typeface="+mn-lt"/>
                <a:ea typeface="+mn-ea"/>
                <a:cs typeface="+mn-cs"/>
              </a:rPr>
              <a:t>4. It is an opportunity to practice acceptance and get better and better at it.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We’ll do this practice here in an experimental setting, but the principles are very similar to strategies that people are using to deal with real clinical pain, anxiety, and fear in real life. </a:t>
            </a:r>
          </a:p>
          <a:p>
            <a:r>
              <a:rPr lang="en-US" sz="1200" kern="1200" dirty="0">
                <a:solidFill>
                  <a:schemeClr val="tx1"/>
                </a:solidFill>
                <a:effectLst/>
                <a:latin typeface="+mn-lt"/>
                <a:ea typeface="+mn-ea"/>
                <a:cs typeface="+mn-cs"/>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&amp; more control over time over your ability to transform and shape these experiences.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3</a:t>
            </a:r>
          </a:p>
          <a:p>
            <a:r>
              <a:rPr lang="en-US" sz="1200" b="1" u="sng" kern="1200" dirty="0">
                <a:solidFill>
                  <a:schemeClr val="tx1"/>
                </a:solidFill>
                <a:effectLst/>
                <a:latin typeface="+mn-lt"/>
                <a:ea typeface="+mn-ea"/>
                <a:cs typeface="+mn-cs"/>
              </a:rPr>
              <a:t>Strategy (record audio + display text on screen)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training you’re going to learn today, there are three parts: preparation, acceptance, and transformation.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first part will</a:t>
            </a:r>
            <a:r>
              <a:rPr lang="en-US" sz="1200" b="1" kern="1200" dirty="0">
                <a:solidFill>
                  <a:schemeClr val="tx1"/>
                </a:solidFill>
                <a:effectLst/>
                <a:latin typeface="+mn-lt"/>
                <a:ea typeface="+mn-ea"/>
                <a:cs typeface="+mn-cs"/>
              </a:rPr>
              <a:t> PREPARE</a:t>
            </a:r>
            <a:r>
              <a:rPr lang="en-US" sz="1200" kern="1200" dirty="0">
                <a:solidFill>
                  <a:schemeClr val="tx1"/>
                </a:solidFill>
                <a:effectLst/>
                <a:latin typeface="+mn-lt"/>
                <a:ea typeface="+mn-ea"/>
                <a:cs typeface="+mn-cs"/>
              </a:rPr>
              <a:t> your body and mind for the upcoming session. You will let go of your everyday thoughts and bodily sensations to experience something new. You will practice to focus on the connection between mind &amp; body, with your full attention. This will make your mind both receptive and in control, and therefore better able to practice the acceptance strategy.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second part you will practice adopting an attitude of </a:t>
            </a:r>
            <a:r>
              <a:rPr lang="en-US" sz="1200" b="1" kern="1200" dirty="0">
                <a:solidFill>
                  <a:schemeClr val="tx1"/>
                </a:solidFill>
                <a:effectLst/>
                <a:latin typeface="+mn-lt"/>
                <a:ea typeface="+mn-ea"/>
                <a:cs typeface="+mn-cs"/>
              </a:rPr>
              <a:t>ACCEPTANCE,</a:t>
            </a:r>
            <a:r>
              <a:rPr lang="en-US" sz="1200" kern="1200" dirty="0">
                <a:solidFill>
                  <a:schemeClr val="tx1"/>
                </a:solidFill>
                <a:effectLst/>
                <a:latin typeface="+mn-lt"/>
                <a:ea typeface="+mn-ea"/>
                <a:cs typeface="+mn-cs"/>
              </a:rPr>
              <a:t> in which you focus on purely experiencing the sensations we give you, so accept them as sensations that will pass, and do not try to fight or avoid them.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Finally, you will practice </a:t>
            </a:r>
            <a:r>
              <a:rPr lang="en-US" sz="1200" b="1" kern="1200" dirty="0">
                <a:solidFill>
                  <a:schemeClr val="tx1"/>
                </a:solidFill>
                <a:effectLst/>
                <a:latin typeface="+mn-lt"/>
                <a:ea typeface="+mn-ea"/>
                <a:cs typeface="+mn-cs"/>
              </a:rPr>
              <a:t>TRANSFORMING</a:t>
            </a:r>
            <a:r>
              <a:rPr lang="en-US" sz="1200" kern="1200" dirty="0">
                <a:solidFill>
                  <a:schemeClr val="tx1"/>
                </a:solidFill>
                <a:effectLst/>
                <a:latin typeface="+mn-lt"/>
                <a:ea typeface="+mn-ea"/>
                <a:cs typeface="+mn-cs"/>
              </a:rPr>
              <a:t> the quality of the sensation you are experiencing. This is a practice in mental flexibility.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illustrate what we mean by ACCEPTANCE and TRANSFORMATION, let’s imagine a musical note being played by different instruments. Depending on whether this note is played by a trumpet  [[ play note ]]  or a piano [[ play note ]] this same note can sound very different. Also, the overall sound depends on what else is being played at the same time –the note can be played together with others that make it harmonious and pleasant, or discordant and unpleasant. [[ play examples]]. This means that depending on the context, you can experience the same musical note in different ways.  </a:t>
            </a:r>
          </a:p>
          <a:p>
            <a:r>
              <a:rPr lang="en-US" sz="1200" kern="1200" dirty="0">
                <a:solidFill>
                  <a:schemeClr val="tx1"/>
                </a:solidFill>
                <a:effectLst/>
                <a:latin typeface="+mn-lt"/>
                <a:ea typeface="+mn-ea"/>
                <a:cs typeface="+mn-cs"/>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You will practice accepting whatever sensations you feel, to absorb them and harmonize with them. You are also going to practice transforming the quality of these sensations towards an experience that is more pleasant to you.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session, keep these following four ideas in your mind when you experience these sensations. </a:t>
            </a:r>
          </a:p>
          <a:p>
            <a:r>
              <a:rPr lang="en-US" sz="1200" kern="1200" dirty="0">
                <a:solidFill>
                  <a:schemeClr val="tx1"/>
                </a:solidFill>
                <a:effectLst/>
                <a:latin typeface="+mn-lt"/>
                <a:ea typeface="+mn-ea"/>
                <a:cs typeface="+mn-cs"/>
              </a:rPr>
              <a:t>1. This will pass</a:t>
            </a:r>
          </a:p>
          <a:p>
            <a:r>
              <a:rPr lang="en-US" sz="1200" kern="1200" dirty="0">
                <a:solidFill>
                  <a:schemeClr val="tx1"/>
                </a:solidFill>
                <a:effectLst/>
                <a:latin typeface="+mn-lt"/>
                <a:ea typeface="+mn-ea"/>
                <a:cs typeface="+mn-cs"/>
              </a:rPr>
              <a:t>2. This will not hurt my body; it does not mean anything bad for me in the future</a:t>
            </a:r>
          </a:p>
          <a:p>
            <a:r>
              <a:rPr lang="en-US" sz="1200" kern="1200" dirty="0">
                <a:solidFill>
                  <a:schemeClr val="tx1"/>
                </a:solidFill>
                <a:effectLst/>
                <a:latin typeface="+mn-lt"/>
                <a:ea typeface="+mn-ea"/>
                <a:cs typeface="+mn-cs"/>
              </a:rPr>
              <a:t>3. My ability to handle it will make me stronger</a:t>
            </a:r>
          </a:p>
          <a:p>
            <a:r>
              <a:rPr lang="en-US" sz="1200" kern="1200" dirty="0">
                <a:solidFill>
                  <a:schemeClr val="tx1"/>
                </a:solidFill>
                <a:effectLst/>
                <a:latin typeface="+mn-lt"/>
                <a:ea typeface="+mn-ea"/>
                <a:cs typeface="+mn-cs"/>
              </a:rPr>
              <a:t>4. It is an opportunity to practice acceptance and get better and better at it.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We’ll do this practice here in an experimental setting, but the principles are very similar to strategies that people are using to deal with real clinical pain, anxiety, and fear in real life. </a:t>
            </a:r>
          </a:p>
          <a:p>
            <a:r>
              <a:rPr lang="en-US" sz="1200" kern="1200" dirty="0">
                <a:solidFill>
                  <a:schemeClr val="tx1"/>
                </a:solidFill>
                <a:effectLst/>
                <a:latin typeface="+mn-lt"/>
                <a:ea typeface="+mn-ea"/>
                <a:cs typeface="+mn-cs"/>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&amp; more control over time over your ability to transform and shape these experiences.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Intro 1</a:t>
            </a:r>
          </a:p>
          <a:p>
            <a:r>
              <a:rPr lang="en-US" sz="1200" kern="1200" dirty="0">
                <a:solidFill>
                  <a:schemeClr val="tx1"/>
                </a:solidFill>
                <a:effectLst/>
                <a:latin typeface="+mn-lt"/>
                <a:ea typeface="+mn-ea"/>
                <a:cs typeface="+mn-cs"/>
              </a:rPr>
              <a:t>Your brain has the ability to turn pain up or down. The higher brain centers that register your thoughts and feelings send nerve fibers down to your spinal cord, where they can increase or decrease pain. 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Your mindset changes the experience of pain, by changing pain-related signals coming up to the brain from your spinal cord. </a:t>
            </a:r>
          </a:p>
          <a:p>
            <a:r>
              <a:rPr lang="en-US" sz="1200" kern="1200" dirty="0">
                <a:solidFill>
                  <a:schemeClr val="tx1"/>
                </a:solidFill>
                <a:effectLst/>
                <a:latin typeface="+mn-lt"/>
                <a:ea typeface="+mn-ea"/>
                <a:cs typeface="+mn-cs"/>
              </a:rPr>
              <a:t>Some common strategies, like distraction or trying to ignore pain, may be helpful in some circumstances. But often, pain commands your attention. And so distraction doesn’t always work.</a:t>
            </a:r>
          </a:p>
          <a:p>
            <a:r>
              <a:rPr lang="en-US" sz="1200" b="1" kern="1200" dirty="0">
                <a:solidFill>
                  <a:schemeClr val="tx1"/>
                </a:solidFill>
                <a:effectLst/>
                <a:latin typeface="+mn-lt"/>
                <a:ea typeface="+mn-ea"/>
                <a:cs typeface="+mn-cs"/>
              </a:rPr>
              <a:t>We are going to teach you a different strategy, which might work in different ways than you think. For this study we want you to let go of any ideas you might have about how to control pain, and try out the strategy we are going to teach you. </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3</a:t>
            </a:fld>
            <a:endParaRPr lang="en-US"/>
          </a:p>
        </p:txBody>
      </p:sp>
    </p:spTree>
    <p:extLst>
      <p:ext uri="{BB962C8B-B14F-4D97-AF65-F5344CB8AC3E}">
        <p14:creationId xmlns:p14="http://schemas.microsoft.com/office/powerpoint/2010/main" val="1115377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3</a:t>
            </a:r>
          </a:p>
          <a:p>
            <a:r>
              <a:rPr lang="en-US" sz="1200" b="1" u="sng" kern="1200" dirty="0">
                <a:solidFill>
                  <a:schemeClr val="tx1"/>
                </a:solidFill>
                <a:effectLst/>
                <a:latin typeface="+mn-lt"/>
                <a:ea typeface="+mn-ea"/>
                <a:cs typeface="+mn-cs"/>
              </a:rPr>
              <a:t>Strategy (record audio + display text on screen)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training you’re going to learn today, there are three parts: preparation, acceptance, and transformation.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first part will</a:t>
            </a:r>
            <a:r>
              <a:rPr lang="en-US" sz="1200" b="1" kern="1200" dirty="0">
                <a:solidFill>
                  <a:schemeClr val="tx1"/>
                </a:solidFill>
                <a:effectLst/>
                <a:latin typeface="+mn-lt"/>
                <a:ea typeface="+mn-ea"/>
                <a:cs typeface="+mn-cs"/>
              </a:rPr>
              <a:t> PREPARE</a:t>
            </a:r>
            <a:r>
              <a:rPr lang="en-US" sz="1200" kern="1200" dirty="0">
                <a:solidFill>
                  <a:schemeClr val="tx1"/>
                </a:solidFill>
                <a:effectLst/>
                <a:latin typeface="+mn-lt"/>
                <a:ea typeface="+mn-ea"/>
                <a:cs typeface="+mn-cs"/>
              </a:rPr>
              <a:t> your body and mind for the upcoming session. You will let go of your everyday thoughts and bodily sensations to experience something new. You will practice to focus on the connection between mind &amp; body, with your full attention. This will make your mind both receptive and in control, and therefore better able to practice the acceptance strategy.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second part you will practice adopting an attitude of </a:t>
            </a:r>
            <a:r>
              <a:rPr lang="en-US" sz="1200" b="1" kern="1200" dirty="0">
                <a:solidFill>
                  <a:schemeClr val="tx1"/>
                </a:solidFill>
                <a:effectLst/>
                <a:latin typeface="+mn-lt"/>
                <a:ea typeface="+mn-ea"/>
                <a:cs typeface="+mn-cs"/>
              </a:rPr>
              <a:t>ACCEPTANCE,</a:t>
            </a:r>
            <a:r>
              <a:rPr lang="en-US" sz="1200" kern="1200" dirty="0">
                <a:solidFill>
                  <a:schemeClr val="tx1"/>
                </a:solidFill>
                <a:effectLst/>
                <a:latin typeface="+mn-lt"/>
                <a:ea typeface="+mn-ea"/>
                <a:cs typeface="+mn-cs"/>
              </a:rPr>
              <a:t> in which you focus on purely experiencing the sensations we give you, so accept them as sensations that will pass, and do not try to fight or avoid them.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Finally, you will practice </a:t>
            </a:r>
            <a:r>
              <a:rPr lang="en-US" sz="1200" b="1" kern="1200" dirty="0">
                <a:solidFill>
                  <a:schemeClr val="tx1"/>
                </a:solidFill>
                <a:effectLst/>
                <a:latin typeface="+mn-lt"/>
                <a:ea typeface="+mn-ea"/>
                <a:cs typeface="+mn-cs"/>
              </a:rPr>
              <a:t>TRANSFORMING</a:t>
            </a:r>
            <a:r>
              <a:rPr lang="en-US" sz="1200" kern="1200" dirty="0">
                <a:solidFill>
                  <a:schemeClr val="tx1"/>
                </a:solidFill>
                <a:effectLst/>
                <a:latin typeface="+mn-lt"/>
                <a:ea typeface="+mn-ea"/>
                <a:cs typeface="+mn-cs"/>
              </a:rPr>
              <a:t> the quality of the sensation you are experiencing. This is a practice in mental flexibility.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illustrate what we mean by ACCEPTANCE and TRANSFORMATION, let’s imagine a musical note being played by different instruments. Depending on whether this note is played by a trumpet  [[ play note ]]  or a piano [[ play note ]] this same note can sound very different. Also, the overall sound depends on what else is being played at the same time –the note can be played together with others that make it harmonious and pleasant, or discordant and unpleasant. [[ play examples]]. This means that depending on the context, you can experience the same musical note in different ways.  </a:t>
            </a:r>
          </a:p>
          <a:p>
            <a:r>
              <a:rPr lang="en-US" sz="1200" kern="1200" dirty="0">
                <a:solidFill>
                  <a:schemeClr val="tx1"/>
                </a:solidFill>
                <a:effectLst/>
                <a:latin typeface="+mn-lt"/>
                <a:ea typeface="+mn-ea"/>
                <a:cs typeface="+mn-cs"/>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You will practice accepting whatever sensations you feel, to absorb them and harmonize with them. You are also going to practice transforming the quality of these sensations towards an experience that is more pleasant to you.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session, keep these following four ideas in your mind when you experience these sensations. </a:t>
            </a:r>
          </a:p>
          <a:p>
            <a:r>
              <a:rPr lang="en-US" sz="1200" kern="1200" dirty="0">
                <a:solidFill>
                  <a:schemeClr val="tx1"/>
                </a:solidFill>
                <a:effectLst/>
                <a:latin typeface="+mn-lt"/>
                <a:ea typeface="+mn-ea"/>
                <a:cs typeface="+mn-cs"/>
              </a:rPr>
              <a:t>1. This will pass</a:t>
            </a:r>
          </a:p>
          <a:p>
            <a:r>
              <a:rPr lang="en-US" sz="1200" kern="1200" dirty="0">
                <a:solidFill>
                  <a:schemeClr val="tx1"/>
                </a:solidFill>
                <a:effectLst/>
                <a:latin typeface="+mn-lt"/>
                <a:ea typeface="+mn-ea"/>
                <a:cs typeface="+mn-cs"/>
              </a:rPr>
              <a:t>2. This will not hurt my body; it does not mean anything bad for me in the future</a:t>
            </a:r>
          </a:p>
          <a:p>
            <a:r>
              <a:rPr lang="en-US" sz="1200" kern="1200" dirty="0">
                <a:solidFill>
                  <a:schemeClr val="tx1"/>
                </a:solidFill>
                <a:effectLst/>
                <a:latin typeface="+mn-lt"/>
                <a:ea typeface="+mn-ea"/>
                <a:cs typeface="+mn-cs"/>
              </a:rPr>
              <a:t>3. My ability to handle it will make me stronger</a:t>
            </a:r>
          </a:p>
          <a:p>
            <a:r>
              <a:rPr lang="en-US" sz="1200" kern="1200" dirty="0">
                <a:solidFill>
                  <a:schemeClr val="tx1"/>
                </a:solidFill>
                <a:effectLst/>
                <a:latin typeface="+mn-lt"/>
                <a:ea typeface="+mn-ea"/>
                <a:cs typeface="+mn-cs"/>
              </a:rPr>
              <a:t>4. It is an opportunity to practice acceptance and get better and better at it.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We’ll do this practice here in an experimental setting, but the principles are very similar to strategies that people are using to deal with real clinical pain, anxiety, and fear in real life. </a:t>
            </a:r>
          </a:p>
          <a:p>
            <a:r>
              <a:rPr lang="en-US" sz="1200" kern="1200" dirty="0">
                <a:solidFill>
                  <a:schemeClr val="tx1"/>
                </a:solidFill>
                <a:effectLst/>
                <a:latin typeface="+mn-lt"/>
                <a:ea typeface="+mn-ea"/>
                <a:cs typeface="+mn-cs"/>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&amp; more control over time over your ability to transform and shape these experiences.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15377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3</a:t>
            </a:r>
          </a:p>
          <a:p>
            <a:r>
              <a:rPr lang="en-US" sz="1200" b="1" u="sng" kern="1200" dirty="0">
                <a:solidFill>
                  <a:schemeClr val="tx1"/>
                </a:solidFill>
                <a:effectLst/>
                <a:latin typeface="+mn-lt"/>
                <a:ea typeface="+mn-ea"/>
                <a:cs typeface="+mn-cs"/>
              </a:rPr>
              <a:t>Strategy (record audio + display text on screen)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training you’re going to learn today, there are three parts: preparation, acceptance, and transformation.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The first part will</a:t>
            </a:r>
            <a:r>
              <a:rPr lang="en-US" sz="1200" b="1" kern="1200" dirty="0">
                <a:solidFill>
                  <a:schemeClr val="tx1"/>
                </a:solidFill>
                <a:effectLst/>
                <a:latin typeface="+mn-lt"/>
                <a:ea typeface="+mn-ea"/>
                <a:cs typeface="+mn-cs"/>
              </a:rPr>
              <a:t> PREPARE</a:t>
            </a:r>
            <a:r>
              <a:rPr lang="en-US" sz="1200" kern="1200" dirty="0">
                <a:solidFill>
                  <a:schemeClr val="tx1"/>
                </a:solidFill>
                <a:effectLst/>
                <a:latin typeface="+mn-lt"/>
                <a:ea typeface="+mn-ea"/>
                <a:cs typeface="+mn-cs"/>
              </a:rPr>
              <a:t> your body and mind for the upcoming session. You will let go of your everyday thoughts and bodily sensations to experience something new. You will practice to focus on the connection between mind &amp; body, with your full attention. This will make your mind both receptive and in control, and therefore better able to practice the acceptance strategy.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second part you will practice adopting an attitude of </a:t>
            </a:r>
            <a:r>
              <a:rPr lang="en-US" sz="1200" b="1" kern="1200" dirty="0">
                <a:solidFill>
                  <a:schemeClr val="tx1"/>
                </a:solidFill>
                <a:effectLst/>
                <a:latin typeface="+mn-lt"/>
                <a:ea typeface="+mn-ea"/>
                <a:cs typeface="+mn-cs"/>
              </a:rPr>
              <a:t>ACCEPTANCE,</a:t>
            </a:r>
            <a:r>
              <a:rPr lang="en-US" sz="1200" kern="1200" dirty="0">
                <a:solidFill>
                  <a:schemeClr val="tx1"/>
                </a:solidFill>
                <a:effectLst/>
                <a:latin typeface="+mn-lt"/>
                <a:ea typeface="+mn-ea"/>
                <a:cs typeface="+mn-cs"/>
              </a:rPr>
              <a:t> in which you focus on purely experiencing the sensations we give you, so accept them as sensations that will pass, and do not try to fight or avoid them.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Finally, you will practice </a:t>
            </a:r>
            <a:r>
              <a:rPr lang="en-US" sz="1200" b="1" kern="1200" dirty="0">
                <a:solidFill>
                  <a:schemeClr val="tx1"/>
                </a:solidFill>
                <a:effectLst/>
                <a:latin typeface="+mn-lt"/>
                <a:ea typeface="+mn-ea"/>
                <a:cs typeface="+mn-cs"/>
              </a:rPr>
              <a:t>TRANSFORMING</a:t>
            </a:r>
            <a:r>
              <a:rPr lang="en-US" sz="1200" kern="1200" dirty="0">
                <a:solidFill>
                  <a:schemeClr val="tx1"/>
                </a:solidFill>
                <a:effectLst/>
                <a:latin typeface="+mn-lt"/>
                <a:ea typeface="+mn-ea"/>
                <a:cs typeface="+mn-cs"/>
              </a:rPr>
              <a:t> the quality of the sensation you are experiencing. This is a practice in mental flexibility.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illustrate what we mean by ACCEPTANCE and TRANSFORMATION, let’s imagine a musical note being played by different instruments. Depending on whether this note is played by a trumpet  [[ play note ]]  or a piano [[ play note ]] this same note can sound very different. Also, the overall sound depends on what else is being played at the same time –the note can be played together with others that make it harmonious and pleasant, or discordant and unpleasant. [[ play examples]]. This means that depending on the context, you can experience the same musical note in different ways.  </a:t>
            </a:r>
          </a:p>
          <a:p>
            <a:r>
              <a:rPr lang="en-US" sz="1200" kern="1200" dirty="0">
                <a:solidFill>
                  <a:schemeClr val="tx1"/>
                </a:solidFill>
                <a:effectLst/>
                <a:latin typeface="+mn-lt"/>
                <a:ea typeface="+mn-ea"/>
                <a:cs typeface="+mn-cs"/>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You will practice accepting whatever sensations you feel, to absorb them and harmonize with them. You are also going to practice transforming the quality of these sensations towards an experience that is more pleasant to you. </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In this session, keep these following four ideas in your mind when you experience these sensations. </a:t>
            </a:r>
          </a:p>
          <a:p>
            <a:r>
              <a:rPr lang="en-US" sz="1200" kern="1200" dirty="0">
                <a:solidFill>
                  <a:schemeClr val="tx1"/>
                </a:solidFill>
                <a:effectLst/>
                <a:latin typeface="+mn-lt"/>
                <a:ea typeface="+mn-ea"/>
                <a:cs typeface="+mn-cs"/>
              </a:rPr>
              <a:t>1. This will pass</a:t>
            </a:r>
          </a:p>
          <a:p>
            <a:r>
              <a:rPr lang="en-US" sz="1200" kern="1200" dirty="0">
                <a:solidFill>
                  <a:schemeClr val="tx1"/>
                </a:solidFill>
                <a:effectLst/>
                <a:latin typeface="+mn-lt"/>
                <a:ea typeface="+mn-ea"/>
                <a:cs typeface="+mn-cs"/>
              </a:rPr>
              <a:t>2. This will not hurt my body; it does not mean anything bad for me in the future</a:t>
            </a:r>
          </a:p>
          <a:p>
            <a:r>
              <a:rPr lang="en-US" sz="1200" kern="1200" dirty="0">
                <a:solidFill>
                  <a:schemeClr val="tx1"/>
                </a:solidFill>
                <a:effectLst/>
                <a:latin typeface="+mn-lt"/>
                <a:ea typeface="+mn-ea"/>
                <a:cs typeface="+mn-cs"/>
              </a:rPr>
              <a:t>3. My ability to handle it will make me stronger</a:t>
            </a:r>
          </a:p>
          <a:p>
            <a:r>
              <a:rPr lang="en-US" sz="1200" kern="1200" dirty="0">
                <a:solidFill>
                  <a:schemeClr val="tx1"/>
                </a:solidFill>
                <a:effectLst/>
                <a:latin typeface="+mn-lt"/>
                <a:ea typeface="+mn-ea"/>
                <a:cs typeface="+mn-cs"/>
              </a:rPr>
              <a:t>4. It is an opportunity to practice acceptance and get better and better at it.</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We’ll do this practice here in an experimental setting, but the principles are very similar to strategies that people are using to deal with real clinical pain, anxiety, and fear in real life. </a:t>
            </a:r>
          </a:p>
          <a:p>
            <a:r>
              <a:rPr lang="en-US" sz="1200" kern="1200" dirty="0">
                <a:solidFill>
                  <a:schemeClr val="tx1"/>
                </a:solidFill>
                <a:effectLst/>
                <a:latin typeface="+mn-lt"/>
                <a:ea typeface="+mn-ea"/>
                <a:cs typeface="+mn-cs"/>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&amp; more control over time over your ability to transform and shape these experiences.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2CF7DCF-6BB0-6840-9B6C-ABEEFE60E765}"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1684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Intro 1</a:t>
            </a:r>
          </a:p>
          <a:p>
            <a:r>
              <a:rPr lang="en-US" sz="1200" kern="1200" dirty="0">
                <a:solidFill>
                  <a:schemeClr val="tx1"/>
                </a:solidFill>
                <a:effectLst/>
                <a:latin typeface="+mn-lt"/>
                <a:ea typeface="+mn-ea"/>
                <a:cs typeface="+mn-cs"/>
              </a:rPr>
              <a:t>Your brain has the ability to turn pain up or down. The higher brain centers that register your thoughts and feelings send nerve fibers down to your spinal cord, where they can increase or decrease pain. 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Your mindset changes the experience of pain, by changing pain-related signals coming up to the brain from your spinal cord. </a:t>
            </a:r>
          </a:p>
          <a:p>
            <a:r>
              <a:rPr lang="en-US" sz="1200" kern="1200" dirty="0">
                <a:solidFill>
                  <a:schemeClr val="tx1"/>
                </a:solidFill>
                <a:effectLst/>
                <a:latin typeface="+mn-lt"/>
                <a:ea typeface="+mn-ea"/>
                <a:cs typeface="+mn-cs"/>
              </a:rPr>
              <a:t>Some common strategies, like distraction or trying to ignore pain, may be helpful in some circumstances. But often, pain commands your attention. And so distraction doesn’t always work.</a:t>
            </a:r>
          </a:p>
          <a:p>
            <a:r>
              <a:rPr lang="en-US" sz="1200" b="1" kern="1200" dirty="0">
                <a:solidFill>
                  <a:schemeClr val="tx1"/>
                </a:solidFill>
                <a:effectLst/>
                <a:latin typeface="+mn-lt"/>
                <a:ea typeface="+mn-ea"/>
                <a:cs typeface="+mn-cs"/>
              </a:rPr>
              <a:t>We are going to teach you a different strategy, which might work in different ways than you think. For this study we want you to let go of any ideas you might have about how to control pain, and try out the strategy we are going to teach you. </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4</a:t>
            </a:fld>
            <a:endParaRPr lang="en-US"/>
          </a:p>
        </p:txBody>
      </p:sp>
    </p:spTree>
    <p:extLst>
      <p:ext uri="{BB962C8B-B14F-4D97-AF65-F5344CB8AC3E}">
        <p14:creationId xmlns:p14="http://schemas.microsoft.com/office/powerpoint/2010/main" val="111537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Intro 1</a:t>
            </a:r>
          </a:p>
          <a:p>
            <a:r>
              <a:rPr lang="en-US" sz="1200" kern="1200" dirty="0">
                <a:solidFill>
                  <a:schemeClr val="tx1"/>
                </a:solidFill>
                <a:effectLst/>
                <a:latin typeface="+mn-lt"/>
                <a:ea typeface="+mn-ea"/>
                <a:cs typeface="+mn-cs"/>
              </a:rPr>
              <a:t>Your brain has the ability to turn pain up or down. The higher brain centers that register your thoughts and feelings send nerve fibers down to your spinal cord, where they can increase or decrease pain. 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Your mindset changes the experience of pain, by changing pain-related signals coming up to the brain from your spinal cord. </a:t>
            </a:r>
          </a:p>
          <a:p>
            <a:r>
              <a:rPr lang="en-US" sz="1200" kern="1200" dirty="0">
                <a:solidFill>
                  <a:schemeClr val="tx1"/>
                </a:solidFill>
                <a:effectLst/>
                <a:latin typeface="+mn-lt"/>
                <a:ea typeface="+mn-ea"/>
                <a:cs typeface="+mn-cs"/>
              </a:rPr>
              <a:t>Some common strategies, like distraction or trying to ignore pain, may be helpful in some circumstances. But often, pain commands your attention. And so distraction doesn’t always work.</a:t>
            </a:r>
          </a:p>
          <a:p>
            <a:r>
              <a:rPr lang="en-US" sz="1200" b="1" kern="1200" dirty="0">
                <a:solidFill>
                  <a:schemeClr val="tx1"/>
                </a:solidFill>
                <a:effectLst/>
                <a:latin typeface="+mn-lt"/>
                <a:ea typeface="+mn-ea"/>
                <a:cs typeface="+mn-cs"/>
              </a:rPr>
              <a:t>We are going to teach you a different strategy, which might work in different ways than you think. For this study we want you to let go of any ideas you might have about how to control pain, and try out the strategy we are going to teach you. </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5</a:t>
            </a:fld>
            <a:endParaRPr lang="en-US"/>
          </a:p>
        </p:txBody>
      </p:sp>
    </p:spTree>
    <p:extLst>
      <p:ext uri="{BB962C8B-B14F-4D97-AF65-F5344CB8AC3E}">
        <p14:creationId xmlns:p14="http://schemas.microsoft.com/office/powerpoint/2010/main" val="111537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Intro 1</a:t>
            </a:r>
          </a:p>
          <a:p>
            <a:r>
              <a:rPr lang="en-US" sz="1200" kern="1200" dirty="0">
                <a:solidFill>
                  <a:schemeClr val="tx1"/>
                </a:solidFill>
                <a:effectLst/>
                <a:latin typeface="+mn-lt"/>
                <a:ea typeface="+mn-ea"/>
                <a:cs typeface="+mn-cs"/>
              </a:rPr>
              <a:t>Your brain has the ability to turn pain up or down. The higher brain centers that register your thoughts and feelings send nerve fibers down to your spinal cord, where they can increase or decrease pain. 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Your mindset changes the experience of pain, by changing pain-related signals coming up to the brain from your spinal cord. </a:t>
            </a:r>
          </a:p>
          <a:p>
            <a:r>
              <a:rPr lang="en-US" sz="1200" kern="1200" dirty="0">
                <a:solidFill>
                  <a:schemeClr val="tx1"/>
                </a:solidFill>
                <a:effectLst/>
                <a:latin typeface="+mn-lt"/>
                <a:ea typeface="+mn-ea"/>
                <a:cs typeface="+mn-cs"/>
              </a:rPr>
              <a:t>Some common strategies, like distraction or trying to ignore pain, may be helpful in some circumstances. But often, pain commands your attention. And so distraction doesn’t always work.</a:t>
            </a:r>
          </a:p>
          <a:p>
            <a:r>
              <a:rPr lang="en-US" sz="1200" b="1" kern="1200" dirty="0">
                <a:solidFill>
                  <a:schemeClr val="tx1"/>
                </a:solidFill>
                <a:effectLst/>
                <a:latin typeface="+mn-lt"/>
                <a:ea typeface="+mn-ea"/>
                <a:cs typeface="+mn-cs"/>
              </a:rPr>
              <a:t>We are going to teach you a different strategy, which might work in different ways than you think. For this study we want you to let go of any ideas you might have about how to control pain, and try out the strategy we are going to teach you. </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6</a:t>
            </a:fld>
            <a:endParaRPr lang="en-US"/>
          </a:p>
        </p:txBody>
      </p:sp>
    </p:spTree>
    <p:extLst>
      <p:ext uri="{BB962C8B-B14F-4D97-AF65-F5344CB8AC3E}">
        <p14:creationId xmlns:p14="http://schemas.microsoft.com/office/powerpoint/2010/main" val="111537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a:t>
            </a:r>
            <a:r>
              <a:rPr lang="en-US" sz="1200" kern="1200" baseline="0" dirty="0">
                <a:solidFill>
                  <a:schemeClr val="tx1"/>
                </a:solidFill>
                <a:effectLst/>
                <a:latin typeface="+mn-lt"/>
                <a:ea typeface="+mn-ea"/>
                <a:cs typeface="+mn-cs"/>
              </a:rPr>
              <a:t> as an example, </a:t>
            </a:r>
            <a:r>
              <a:rPr lang="en-US" sz="1200" kern="1200" dirty="0">
                <a:solidFill>
                  <a:schemeClr val="tx1"/>
                </a:solidFill>
                <a:effectLst/>
                <a:latin typeface="+mn-lt"/>
                <a:ea typeface="+mn-ea"/>
                <a:cs typeface="+mn-cs"/>
              </a:rPr>
              <a:t>we will show you a video to explain</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how our brain processes and regulates pain. [VIDEO START at 00:05]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1" u="sng"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1" u="sng" kern="1200" dirty="0">
                <a:solidFill>
                  <a:schemeClr val="tx1"/>
                </a:solidFill>
                <a:effectLst/>
                <a:latin typeface="+mn-lt"/>
                <a:ea typeface="+mn-ea"/>
                <a:cs typeface="+mn-cs"/>
              </a:rPr>
              <a:t>Education</a:t>
            </a:r>
            <a:r>
              <a:rPr lang="en-US" sz="1200" u="sng"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[2 min video]</a:t>
            </a:r>
          </a:p>
          <a:p>
            <a:r>
              <a:rPr lang="en-US" sz="1200" kern="1200" dirty="0">
                <a:solidFill>
                  <a:schemeClr val="tx1"/>
                </a:solidFill>
                <a:effectLst/>
                <a:latin typeface="+mn-lt"/>
                <a:ea typeface="+mn-ea"/>
                <a:cs typeface="+mn-cs"/>
              </a:rPr>
              <a:t>Here is the brain, composed of the cerebellum, cortex, … brainstem, … and thalamus. </a:t>
            </a:r>
          </a:p>
          <a:p>
            <a:r>
              <a:rPr lang="en-US" sz="1200" kern="1200" dirty="0">
                <a:solidFill>
                  <a:schemeClr val="tx1"/>
                </a:solidFill>
                <a:effectLst/>
                <a:latin typeface="+mn-lt"/>
                <a:ea typeface="+mn-ea"/>
                <a:cs typeface="+mn-cs"/>
              </a:rPr>
              <a:t>[00:14] When you receive a painful stimulus, for example, heat on your leg, the pain signal travels to the spinal cord. From there, it travels via the brainstem up to the thalamus, and further on into the cortex. This pathway is called the </a:t>
            </a:r>
            <a:r>
              <a:rPr lang="en-US" sz="1200" kern="1200" dirty="0" err="1">
                <a:solidFill>
                  <a:schemeClr val="tx1"/>
                </a:solidFill>
                <a:effectLst/>
                <a:latin typeface="+mn-lt"/>
                <a:ea typeface="+mn-ea"/>
                <a:cs typeface="+mn-cs"/>
              </a:rPr>
              <a:t>spino</a:t>
            </a:r>
            <a:r>
              <a:rPr lang="en-US" sz="1200" kern="1200" dirty="0">
                <a:solidFill>
                  <a:schemeClr val="tx1"/>
                </a:solidFill>
                <a:effectLst/>
                <a:latin typeface="+mn-lt"/>
                <a:ea typeface="+mn-ea"/>
                <a:cs typeface="+mn-cs"/>
              </a:rPr>
              <a:t>-thalamic tract. Here, again, the pain signal reaches the thalamus first. </a:t>
            </a:r>
          </a:p>
          <a:p>
            <a:r>
              <a:rPr lang="en-US" sz="1200" kern="1200" dirty="0">
                <a:solidFill>
                  <a:schemeClr val="tx1"/>
                </a:solidFill>
                <a:effectLst/>
                <a:latin typeface="+mn-lt"/>
                <a:ea typeface="+mn-ea"/>
                <a:cs typeface="+mn-cs"/>
              </a:rPr>
              <a:t>[pause video at 00:35] The thalamus serves as the relay station for sensory information coming into the brain, [</a:t>
            </a:r>
            <a:r>
              <a:rPr lang="en-US" sz="1200" kern="1200" dirty="0" err="1">
                <a:solidFill>
                  <a:schemeClr val="tx1"/>
                </a:solidFill>
                <a:effectLst/>
                <a:latin typeface="+mn-lt"/>
                <a:ea typeface="+mn-ea"/>
                <a:cs typeface="+mn-cs"/>
              </a:rPr>
              <a:t>Unpause</a:t>
            </a:r>
            <a:r>
              <a:rPr lang="en-US" sz="1200" kern="1200" dirty="0">
                <a:solidFill>
                  <a:schemeClr val="tx1"/>
                </a:solidFill>
                <a:effectLst/>
                <a:latin typeface="+mn-lt"/>
                <a:ea typeface="+mn-ea"/>
                <a:cs typeface="+mn-cs"/>
              </a:rPr>
              <a:t>] and so the thalamus sends the pain signal up to the somatosensory cortex [pause at 00:37], which processes the sensory information from the pain stimulus. [</a:t>
            </a:r>
            <a:r>
              <a:rPr lang="en-US" sz="1200" kern="1200" dirty="0" err="1">
                <a:solidFill>
                  <a:schemeClr val="tx1"/>
                </a:solidFill>
                <a:effectLst/>
                <a:latin typeface="+mn-lt"/>
                <a:ea typeface="+mn-ea"/>
                <a:cs typeface="+mn-cs"/>
              </a:rPr>
              <a:t>Unpause</a:t>
            </a:r>
            <a:r>
              <a:rPr lang="en-US" sz="1200" kern="1200" dirty="0">
                <a:solidFill>
                  <a:schemeClr val="tx1"/>
                </a:solidFill>
                <a:effectLst/>
                <a:latin typeface="+mn-lt"/>
                <a:ea typeface="+mn-ea"/>
                <a:cs typeface="+mn-cs"/>
              </a:rPr>
              <a:t>] At the same time the thalamus also sends the pain signal to the anterior cingulate, seen here in red, and also on a different view in pink. The anterior cingulate is related to the quality of your relationship to pain, so it influences the feeling of suffering and  “badness” associated with pain. Another brain structure important for processing and regulating pain is the VMPFC [01:05] … seen here in orange. The VMPFC is part of the prefrontal cortex, which allows you to understand the meaning of situations and how they affect you personally. It is also related to the control of emotions and pain. Anterior cingulate and the circuits in the prefrontal cortex, such as the VMPFC, work together to govern how you experience pain. These two brain areas [are both displayed on the screen] release opioids – our own natural pharmacy –to signal to the PAG, seen here in yellow  - to turn the pain signal off … or on, depending on the situation.  [VIDEO END]</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7</a:t>
            </a:fld>
            <a:endParaRPr lang="en-US"/>
          </a:p>
        </p:txBody>
      </p:sp>
    </p:spTree>
    <p:extLst>
      <p:ext uri="{BB962C8B-B14F-4D97-AF65-F5344CB8AC3E}">
        <p14:creationId xmlns:p14="http://schemas.microsoft.com/office/powerpoint/2010/main" val="111537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2 </a:t>
            </a:r>
          </a:p>
          <a:p>
            <a:r>
              <a:rPr lang="en-US" sz="1200" kern="1200" dirty="0">
                <a:solidFill>
                  <a:schemeClr val="tx1"/>
                </a:solidFill>
                <a:effectLst/>
                <a:latin typeface="+mn-lt"/>
                <a:ea typeface="+mn-ea"/>
                <a:cs typeface="+mn-cs"/>
              </a:rPr>
              <a:t>A big part of whether the brain reduces or amplifies pain is about what it ‘believes’ the pain means. One of the things that can increase pain is the feeling that the pain is “wrong,” or “unacceptable,” and the sense of </a:t>
            </a:r>
            <a:r>
              <a:rPr lang="en-US" sz="1200" i="1" kern="1200" dirty="0">
                <a:solidFill>
                  <a:schemeClr val="tx1"/>
                </a:solidFill>
                <a:effectLst/>
                <a:latin typeface="+mn-lt"/>
                <a:ea typeface="+mn-ea"/>
                <a:cs typeface="+mn-cs"/>
              </a:rPr>
              <a:t>urgency</a:t>
            </a:r>
            <a:r>
              <a:rPr lang="en-US" sz="1200" kern="1200" dirty="0">
                <a:solidFill>
                  <a:schemeClr val="tx1"/>
                </a:solidFill>
                <a:effectLst/>
                <a:latin typeface="+mn-lt"/>
                <a:ea typeface="+mn-ea"/>
                <a:cs typeface="+mn-cs"/>
              </a:rPr>
              <a:t> that goes with that. If you feel like you must do something about the pain, but you can’t, that is a very bad feeling. So, the big part of the </a:t>
            </a:r>
            <a:r>
              <a:rPr lang="en-US" sz="1200" i="1" kern="1200" dirty="0">
                <a:solidFill>
                  <a:schemeClr val="tx1"/>
                </a:solidFill>
                <a:effectLst/>
                <a:latin typeface="+mn-lt"/>
                <a:ea typeface="+mn-ea"/>
                <a:cs typeface="+mn-cs"/>
              </a:rPr>
              <a:t>badness</a:t>
            </a:r>
            <a:r>
              <a:rPr lang="en-US" sz="1200" kern="1200" dirty="0">
                <a:solidFill>
                  <a:schemeClr val="tx1"/>
                </a:solidFill>
                <a:effectLst/>
                <a:latin typeface="+mn-lt"/>
                <a:ea typeface="+mn-ea"/>
                <a:cs typeface="+mn-cs"/>
              </a:rPr>
              <a:t> of pain is caused by the sense of urgency to do something about it, to avoid it. If you feel the urgency to avoid the experience, it may make the experience worse. It may also make it harder to control.</a:t>
            </a:r>
          </a:p>
          <a:p>
            <a:r>
              <a:rPr lang="en-US" sz="1200" kern="1200" dirty="0">
                <a:solidFill>
                  <a:schemeClr val="tx1"/>
                </a:solidFill>
                <a:effectLst/>
                <a:latin typeface="+mn-lt"/>
                <a:ea typeface="+mn-ea"/>
                <a:cs typeface="+mn-cs"/>
              </a:rPr>
              <a:t>On the other hand, things that can reduce pain are thoughts of openness and acceptance - realizing that you don’t always have to experience these sensations as unpleasant. So, the feeling that the pain is “okay” and “acceptable” can decrease pain. It will reduce the sense of </a:t>
            </a:r>
            <a:r>
              <a:rPr lang="en-US" sz="1200" i="1" kern="1200" dirty="0">
                <a:solidFill>
                  <a:schemeClr val="tx1"/>
                </a:solidFill>
                <a:effectLst/>
                <a:latin typeface="+mn-lt"/>
                <a:ea typeface="+mn-ea"/>
                <a:cs typeface="+mn-cs"/>
              </a:rPr>
              <a:t>urgency</a:t>
            </a:r>
            <a:r>
              <a:rPr lang="en-US" sz="1200" kern="1200" dirty="0">
                <a:solidFill>
                  <a:schemeClr val="tx1"/>
                </a:solidFill>
                <a:effectLst/>
                <a:latin typeface="+mn-lt"/>
                <a:ea typeface="+mn-ea"/>
                <a:cs typeface="+mn-cs"/>
              </a:rPr>
              <a:t>: For example, even if I experience pain, it is okay. It is not going to damage my skin or finger, so I don’t need to react to it or worry about it. </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8</a:t>
            </a:fld>
            <a:endParaRPr lang="en-US"/>
          </a:p>
        </p:txBody>
      </p:sp>
    </p:spTree>
    <p:extLst>
      <p:ext uri="{BB962C8B-B14F-4D97-AF65-F5344CB8AC3E}">
        <p14:creationId xmlns:p14="http://schemas.microsoft.com/office/powerpoint/2010/main" val="111537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2 </a:t>
            </a:r>
          </a:p>
          <a:p>
            <a:r>
              <a:rPr lang="en-US" sz="1200" kern="1200" dirty="0">
                <a:solidFill>
                  <a:schemeClr val="tx1"/>
                </a:solidFill>
                <a:effectLst/>
                <a:latin typeface="+mn-lt"/>
                <a:ea typeface="+mn-ea"/>
                <a:cs typeface="+mn-cs"/>
              </a:rPr>
              <a:t>A big part of whether the brain reduces or amplifies pain is about what it ‘believes’ the pain means. One of the things that can increase pain is the feeling that the pain is “wrong,” or “unacceptable,” and the sense of </a:t>
            </a:r>
            <a:r>
              <a:rPr lang="en-US" sz="1200" i="1" kern="1200" dirty="0">
                <a:solidFill>
                  <a:schemeClr val="tx1"/>
                </a:solidFill>
                <a:effectLst/>
                <a:latin typeface="+mn-lt"/>
                <a:ea typeface="+mn-ea"/>
                <a:cs typeface="+mn-cs"/>
              </a:rPr>
              <a:t>urgency</a:t>
            </a:r>
            <a:r>
              <a:rPr lang="en-US" sz="1200" kern="1200" dirty="0">
                <a:solidFill>
                  <a:schemeClr val="tx1"/>
                </a:solidFill>
                <a:effectLst/>
                <a:latin typeface="+mn-lt"/>
                <a:ea typeface="+mn-ea"/>
                <a:cs typeface="+mn-cs"/>
              </a:rPr>
              <a:t> that goes with that. If you feel like you must do something about the pain, but you can’t, that is a very bad feeling. So, the big part of the </a:t>
            </a:r>
            <a:r>
              <a:rPr lang="en-US" sz="1200" i="1" kern="1200" dirty="0">
                <a:solidFill>
                  <a:schemeClr val="tx1"/>
                </a:solidFill>
                <a:effectLst/>
                <a:latin typeface="+mn-lt"/>
                <a:ea typeface="+mn-ea"/>
                <a:cs typeface="+mn-cs"/>
              </a:rPr>
              <a:t>badness</a:t>
            </a:r>
            <a:r>
              <a:rPr lang="en-US" sz="1200" kern="1200" dirty="0">
                <a:solidFill>
                  <a:schemeClr val="tx1"/>
                </a:solidFill>
                <a:effectLst/>
                <a:latin typeface="+mn-lt"/>
                <a:ea typeface="+mn-ea"/>
                <a:cs typeface="+mn-cs"/>
              </a:rPr>
              <a:t> of pain is caused by the sense of urgency to do something about it, to avoid it. If you feel the urgency to avoid the experience, it may make the experience worse. It may also make it harder to control.</a:t>
            </a:r>
          </a:p>
          <a:p>
            <a:r>
              <a:rPr lang="en-US" sz="1200" kern="1200" dirty="0">
                <a:solidFill>
                  <a:schemeClr val="tx1"/>
                </a:solidFill>
                <a:effectLst/>
                <a:latin typeface="+mn-lt"/>
                <a:ea typeface="+mn-ea"/>
                <a:cs typeface="+mn-cs"/>
              </a:rPr>
              <a:t>On the other hand, things that can reduce pain are thoughts of openness and acceptance - realizing that you don’t always have to experience these sensations as unpleasant. So, the feeling that the pain is “okay” and “acceptable” can decrease pain. It will reduce the sense of </a:t>
            </a:r>
            <a:r>
              <a:rPr lang="en-US" sz="1200" i="1" kern="1200" dirty="0">
                <a:solidFill>
                  <a:schemeClr val="tx1"/>
                </a:solidFill>
                <a:effectLst/>
                <a:latin typeface="+mn-lt"/>
                <a:ea typeface="+mn-ea"/>
                <a:cs typeface="+mn-cs"/>
              </a:rPr>
              <a:t>urgency</a:t>
            </a:r>
            <a:r>
              <a:rPr lang="en-US" sz="1200" kern="1200" dirty="0">
                <a:solidFill>
                  <a:schemeClr val="tx1"/>
                </a:solidFill>
                <a:effectLst/>
                <a:latin typeface="+mn-lt"/>
                <a:ea typeface="+mn-ea"/>
                <a:cs typeface="+mn-cs"/>
              </a:rPr>
              <a:t>: For example, even if I experience pain, it is okay. It is not going to damage my skin or finger, so I don’t need to react to it or worry about it. </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9</a:t>
            </a:fld>
            <a:endParaRPr lang="en-US"/>
          </a:p>
        </p:txBody>
      </p:sp>
    </p:spTree>
    <p:extLst>
      <p:ext uri="{BB962C8B-B14F-4D97-AF65-F5344CB8AC3E}">
        <p14:creationId xmlns:p14="http://schemas.microsoft.com/office/powerpoint/2010/main" val="111537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 Intro 2 </a:t>
            </a:r>
          </a:p>
          <a:p>
            <a:r>
              <a:rPr lang="en-US" sz="1200" kern="1200" dirty="0">
                <a:solidFill>
                  <a:schemeClr val="tx1"/>
                </a:solidFill>
                <a:effectLst/>
                <a:latin typeface="+mn-lt"/>
                <a:ea typeface="+mn-ea"/>
                <a:cs typeface="+mn-cs"/>
              </a:rPr>
              <a:t>A big part of whether the brain reduces or amplifies pain is about what it ‘believes’ the pain means. One of the things that can increase pain is the feeling that the pain is “wrong,” or “unacceptable,” and the sense of </a:t>
            </a:r>
            <a:r>
              <a:rPr lang="en-US" sz="1200" i="1" kern="1200" dirty="0">
                <a:solidFill>
                  <a:schemeClr val="tx1"/>
                </a:solidFill>
                <a:effectLst/>
                <a:latin typeface="+mn-lt"/>
                <a:ea typeface="+mn-ea"/>
                <a:cs typeface="+mn-cs"/>
              </a:rPr>
              <a:t>urgency</a:t>
            </a:r>
            <a:r>
              <a:rPr lang="en-US" sz="1200" kern="1200" dirty="0">
                <a:solidFill>
                  <a:schemeClr val="tx1"/>
                </a:solidFill>
                <a:effectLst/>
                <a:latin typeface="+mn-lt"/>
                <a:ea typeface="+mn-ea"/>
                <a:cs typeface="+mn-cs"/>
              </a:rPr>
              <a:t> that goes with that. If you feel like you must do something about the pain, but you can’t, that is a very bad feeling. So, the big part of the </a:t>
            </a:r>
            <a:r>
              <a:rPr lang="en-US" sz="1200" i="1" kern="1200" dirty="0">
                <a:solidFill>
                  <a:schemeClr val="tx1"/>
                </a:solidFill>
                <a:effectLst/>
                <a:latin typeface="+mn-lt"/>
                <a:ea typeface="+mn-ea"/>
                <a:cs typeface="+mn-cs"/>
              </a:rPr>
              <a:t>badness</a:t>
            </a:r>
            <a:r>
              <a:rPr lang="en-US" sz="1200" kern="1200" dirty="0">
                <a:solidFill>
                  <a:schemeClr val="tx1"/>
                </a:solidFill>
                <a:effectLst/>
                <a:latin typeface="+mn-lt"/>
                <a:ea typeface="+mn-ea"/>
                <a:cs typeface="+mn-cs"/>
              </a:rPr>
              <a:t> of pain is caused by the sense of urgency to do something about it, to avoid it. If you feel the urgency to avoid the experience, it may make the experience worse. It may also make it harder to control.</a:t>
            </a:r>
          </a:p>
          <a:p>
            <a:r>
              <a:rPr lang="en-US" sz="1200" kern="1200" dirty="0">
                <a:solidFill>
                  <a:schemeClr val="tx1"/>
                </a:solidFill>
                <a:effectLst/>
                <a:latin typeface="+mn-lt"/>
                <a:ea typeface="+mn-ea"/>
                <a:cs typeface="+mn-cs"/>
              </a:rPr>
              <a:t>On the other hand, things that can reduce pain are thoughts of openness and acceptance - realizing that you don’t always have to experience these sensations as unpleasant. So, the feeling that the pain is “okay” and “acceptable” can decrease pain. It will reduce the sense of </a:t>
            </a:r>
            <a:r>
              <a:rPr lang="en-US" sz="1200" i="1" kern="1200" dirty="0">
                <a:solidFill>
                  <a:schemeClr val="tx1"/>
                </a:solidFill>
                <a:effectLst/>
                <a:latin typeface="+mn-lt"/>
                <a:ea typeface="+mn-ea"/>
                <a:cs typeface="+mn-cs"/>
              </a:rPr>
              <a:t>urgency</a:t>
            </a:r>
            <a:r>
              <a:rPr lang="en-US" sz="1200" kern="1200" dirty="0">
                <a:solidFill>
                  <a:schemeClr val="tx1"/>
                </a:solidFill>
                <a:effectLst/>
                <a:latin typeface="+mn-lt"/>
                <a:ea typeface="+mn-ea"/>
                <a:cs typeface="+mn-cs"/>
              </a:rPr>
              <a:t>: For example, even if I experience pain, it is okay. It is not going to damage my skin or finger, so I don’t need to react to it or worry about it. </a:t>
            </a:r>
          </a:p>
          <a:p>
            <a:endParaRPr lang="en-US" dirty="0"/>
          </a:p>
        </p:txBody>
      </p:sp>
      <p:sp>
        <p:nvSpPr>
          <p:cNvPr id="4" name="Slide Number Placeholder 3"/>
          <p:cNvSpPr>
            <a:spLocks noGrp="1"/>
          </p:cNvSpPr>
          <p:nvPr>
            <p:ph type="sldNum" sz="quarter" idx="10"/>
          </p:nvPr>
        </p:nvSpPr>
        <p:spPr/>
        <p:txBody>
          <a:bodyPr/>
          <a:lstStyle/>
          <a:p>
            <a:fld id="{02CF7DCF-6BB0-6840-9B6C-ABEEFE60E765}" type="slidenum">
              <a:rPr lang="en-US" smtClean="0"/>
              <a:t>10</a:t>
            </a:fld>
            <a:endParaRPr lang="en-US"/>
          </a:p>
        </p:txBody>
      </p:sp>
    </p:spTree>
    <p:extLst>
      <p:ext uri="{BB962C8B-B14F-4D97-AF65-F5344CB8AC3E}">
        <p14:creationId xmlns:p14="http://schemas.microsoft.com/office/powerpoint/2010/main" val="111537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223F5-6201-45D7-A1CD-A5E17124E0E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115088-9C8D-436A-88D2-EC4B674E60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54A458C-AF6F-4673-86B0-C9479B24AC2F}"/>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5" name="Footer Placeholder 4">
            <a:extLst>
              <a:ext uri="{FF2B5EF4-FFF2-40B4-BE49-F238E27FC236}">
                <a16:creationId xmlns:a16="http://schemas.microsoft.com/office/drawing/2014/main" id="{225C621B-2457-44FC-856B-3E302A4619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8E7D93-3A55-4E43-B483-0BC6A0130079}"/>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1635570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4AD37-DCDC-4E2E-ABF3-9528AE57AA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BA991F0-A0E1-45FC-9BF9-02914D949C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815D6C-B48A-430D-AD07-0E9B7255471A}"/>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5" name="Footer Placeholder 4">
            <a:extLst>
              <a:ext uri="{FF2B5EF4-FFF2-40B4-BE49-F238E27FC236}">
                <a16:creationId xmlns:a16="http://schemas.microsoft.com/office/drawing/2014/main" id="{C95A553C-FE75-4356-906A-1331599536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40E117-33DF-4164-A777-745FA690BCD7}"/>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2068991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9A7601C-8D42-4381-9360-1D130945A0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9C192CB-D4FD-4F54-B58E-D8D260D60C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A3F792-ECE7-4D05-AEB5-FE09F88CFD55}"/>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5" name="Footer Placeholder 4">
            <a:extLst>
              <a:ext uri="{FF2B5EF4-FFF2-40B4-BE49-F238E27FC236}">
                <a16:creationId xmlns:a16="http://schemas.microsoft.com/office/drawing/2014/main" id="{1EDC439E-F540-43D5-AB92-D22CD9450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F25BDE-19FF-4C1E-A35D-B37799E26C13}"/>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4149262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B6CCD-2E5E-49F1-9288-ADD1DF69C5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60EA27-C765-4E79-8259-EC48F1B737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1A118D-91B4-49EF-A07F-317BC4E0372F}"/>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5" name="Footer Placeholder 4">
            <a:extLst>
              <a:ext uri="{FF2B5EF4-FFF2-40B4-BE49-F238E27FC236}">
                <a16:creationId xmlns:a16="http://schemas.microsoft.com/office/drawing/2014/main" id="{D05FACE5-46E5-4E74-B2E4-5B73C27C21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3B2EEE-5356-4434-A412-566D95C45E48}"/>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34370632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92223-E461-4B70-9033-D6FF17C491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D0871A-1340-4E0C-9A5B-531587FC63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1966F7-7B50-4BCE-9DFE-8A3DD12A16DE}"/>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5" name="Footer Placeholder 4">
            <a:extLst>
              <a:ext uri="{FF2B5EF4-FFF2-40B4-BE49-F238E27FC236}">
                <a16:creationId xmlns:a16="http://schemas.microsoft.com/office/drawing/2014/main" id="{1CFC7D7D-FC33-4A3E-9B41-8B21C57EDB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41AE18-6F2B-4F6A-884A-BAA86C1257E9}"/>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4188845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D1803-5ADC-4614-8031-DC9B7B26F4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57A89E-AD87-497A-8303-E2B26A0BA64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33DEA4-15DD-45B6-8910-4FB99C82C95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BAA48C0-F64B-4AA6-A2D4-0A36AAEEE098}"/>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6" name="Footer Placeholder 5">
            <a:extLst>
              <a:ext uri="{FF2B5EF4-FFF2-40B4-BE49-F238E27FC236}">
                <a16:creationId xmlns:a16="http://schemas.microsoft.com/office/drawing/2014/main" id="{A8014C39-4BE9-4B12-95EB-9A16A8B781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E9B65-EC18-4941-BDA0-FCC456BB679B}"/>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1787369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7FBDE-620D-4B58-9A9B-C2F291DDCB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D6A4CA8-E5EC-4153-8CA4-A9BD78B14E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54C9FE-20B0-424B-997B-AC8028BB1A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BE1254-6398-4220-8AD5-8422301CBE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B165346-3011-4C93-B783-1F290DE0B75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F18654-26CE-4878-B18D-79BA5943FF4C}"/>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8" name="Footer Placeholder 7">
            <a:extLst>
              <a:ext uri="{FF2B5EF4-FFF2-40B4-BE49-F238E27FC236}">
                <a16:creationId xmlns:a16="http://schemas.microsoft.com/office/drawing/2014/main" id="{FB46B4B5-EC59-4345-BC0E-7E76CE049C3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3FF17D1-74A0-4377-8341-D5F7C9B6E2E7}"/>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2647521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AE3D0-1E0B-44A4-87B8-DEDEBCE82B3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E70DA6-DE85-4373-9F22-EAD44243BAE6}"/>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4" name="Footer Placeholder 3">
            <a:extLst>
              <a:ext uri="{FF2B5EF4-FFF2-40B4-BE49-F238E27FC236}">
                <a16:creationId xmlns:a16="http://schemas.microsoft.com/office/drawing/2014/main" id="{7CD551AF-82BF-4A3C-B563-B0461AD796D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93188-BB02-4905-83CA-2ED39CDC8930}"/>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403866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855D07-54B1-4EDC-A931-9268A6BFF5E3}"/>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3" name="Footer Placeholder 2">
            <a:extLst>
              <a:ext uri="{FF2B5EF4-FFF2-40B4-BE49-F238E27FC236}">
                <a16:creationId xmlns:a16="http://schemas.microsoft.com/office/drawing/2014/main" id="{B858357F-4CB4-4CD2-B687-B44074FBC77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AA2C8D-B6A4-43BF-88EE-4647A99C48AE}"/>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10507859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D4C60-570F-4557-AB25-09D395ED21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025ED6-B147-4BE3-BB25-699551943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F1B38E0-E623-40CA-8F24-9E9E08BDBE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C5B202-4DAC-453D-AB95-0478A6DCD6CC}"/>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6" name="Footer Placeholder 5">
            <a:extLst>
              <a:ext uri="{FF2B5EF4-FFF2-40B4-BE49-F238E27FC236}">
                <a16:creationId xmlns:a16="http://schemas.microsoft.com/office/drawing/2014/main" id="{33E97632-0B34-4D82-8C56-C4A71F8EFC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83FDF8-6AF6-47D9-A620-FB29A5DF02E7}"/>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2174327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2D682-D093-4D2A-8B6B-AB8D30EE0B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97448F-F8F8-443E-82AD-609A98153F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0BD3F5-293C-4C8C-9625-02B3A8780F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DD5378-E296-49A1-8F88-27B636447EA9}"/>
              </a:ext>
            </a:extLst>
          </p:cNvPr>
          <p:cNvSpPr>
            <a:spLocks noGrp="1"/>
          </p:cNvSpPr>
          <p:nvPr>
            <p:ph type="dt" sz="half" idx="10"/>
          </p:nvPr>
        </p:nvSpPr>
        <p:spPr/>
        <p:txBody>
          <a:bodyPr/>
          <a:lstStyle/>
          <a:p>
            <a:fld id="{4A7740AF-410C-46C4-A64B-2956448146F9}" type="datetimeFigureOut">
              <a:rPr lang="en-US" smtClean="0"/>
              <a:t>1/17/2022</a:t>
            </a:fld>
            <a:endParaRPr lang="en-US"/>
          </a:p>
        </p:txBody>
      </p:sp>
      <p:sp>
        <p:nvSpPr>
          <p:cNvPr id="6" name="Footer Placeholder 5">
            <a:extLst>
              <a:ext uri="{FF2B5EF4-FFF2-40B4-BE49-F238E27FC236}">
                <a16:creationId xmlns:a16="http://schemas.microsoft.com/office/drawing/2014/main" id="{B6F05F63-39F9-4210-9F20-88C7902EF0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190835-12CE-495F-9F82-8FB84E987885}"/>
              </a:ext>
            </a:extLst>
          </p:cNvPr>
          <p:cNvSpPr>
            <a:spLocks noGrp="1"/>
          </p:cNvSpPr>
          <p:nvPr>
            <p:ph type="sldNum" sz="quarter" idx="12"/>
          </p:nvPr>
        </p:nvSpPr>
        <p:spPr/>
        <p:txBody>
          <a:bodyPr/>
          <a:lstStyle/>
          <a:p>
            <a:fld id="{2D862A7F-5DC0-42F4-A504-93A9111ADC55}" type="slidenum">
              <a:rPr lang="en-US" smtClean="0"/>
              <a:t>‹#›</a:t>
            </a:fld>
            <a:endParaRPr lang="en-US"/>
          </a:p>
        </p:txBody>
      </p:sp>
    </p:spTree>
    <p:extLst>
      <p:ext uri="{BB962C8B-B14F-4D97-AF65-F5344CB8AC3E}">
        <p14:creationId xmlns:p14="http://schemas.microsoft.com/office/powerpoint/2010/main" val="42054469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6E0CF8-07DF-4CE8-8BDD-6E8A778D7F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EFA4761-C7E5-41A9-84F1-9B0880BE4F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BF4AF9-C612-43AC-8FBE-75CB91623D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7740AF-410C-46C4-A64B-2956448146F9}" type="datetimeFigureOut">
              <a:rPr lang="en-US" smtClean="0"/>
              <a:t>1/17/2022</a:t>
            </a:fld>
            <a:endParaRPr lang="en-US"/>
          </a:p>
        </p:txBody>
      </p:sp>
      <p:sp>
        <p:nvSpPr>
          <p:cNvPr id="5" name="Footer Placeholder 4">
            <a:extLst>
              <a:ext uri="{FF2B5EF4-FFF2-40B4-BE49-F238E27FC236}">
                <a16:creationId xmlns:a16="http://schemas.microsoft.com/office/drawing/2014/main" id="{23165A8D-CF32-4016-9273-8D251001DE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148A47-2C91-49D6-A361-35EBA67B9A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862A7F-5DC0-42F4-A504-93A9111ADC55}" type="slidenum">
              <a:rPr lang="en-US" smtClean="0"/>
              <a:t>‹#›</a:t>
            </a:fld>
            <a:endParaRPr lang="en-US"/>
          </a:p>
        </p:txBody>
      </p:sp>
    </p:spTree>
    <p:extLst>
      <p:ext uri="{BB962C8B-B14F-4D97-AF65-F5344CB8AC3E}">
        <p14:creationId xmlns:p14="http://schemas.microsoft.com/office/powerpoint/2010/main" val="30622992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63C9AAF-2AED-4FF5-9C18-A475241EE182}"/>
              </a:ext>
            </a:extLst>
          </p:cNvPr>
          <p:cNvSpPr txBox="1">
            <a:spLocks/>
          </p:cNvSpPr>
          <p:nvPr/>
        </p:nvSpPr>
        <p:spPr>
          <a:xfrm>
            <a:off x="2674820" y="2487792"/>
            <a:ext cx="6821842" cy="1143000"/>
          </a:xfrm>
          <a:prstGeom prst="rect">
            <a:avLst/>
          </a:prstGeom>
          <a:ln w="28575">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a:ea typeface="+mj-ea"/>
                <a:cs typeface="Helvetica"/>
              </a:rPr>
              <a:t>Neuroeducation Slides</a:t>
            </a:r>
          </a:p>
        </p:txBody>
      </p:sp>
    </p:spTree>
    <p:extLst>
      <p:ext uri="{BB962C8B-B14F-4D97-AF65-F5344CB8AC3E}">
        <p14:creationId xmlns:p14="http://schemas.microsoft.com/office/powerpoint/2010/main" val="2963694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659116" y="1264211"/>
            <a:ext cx="8850122" cy="4524316"/>
          </a:xfrm>
          <a:prstGeom prst="rect">
            <a:avLst/>
          </a:prstGeom>
          <a:noFill/>
        </p:spPr>
        <p:txBody>
          <a:bodyPr wrap="square" rtlCol="0">
            <a:spAutoFit/>
          </a:bodyPr>
          <a:lstStyle/>
          <a:p>
            <a:pPr algn="ctr"/>
            <a:r>
              <a:rPr lang="en-US" dirty="0">
                <a:latin typeface="Helvetica"/>
                <a:cs typeface="Helvetica"/>
              </a:rPr>
              <a:t>A big part of whether the brain reduces or amplifies pain</a:t>
            </a:r>
          </a:p>
          <a:p>
            <a:pPr algn="ctr"/>
            <a:r>
              <a:rPr lang="en-US" dirty="0">
                <a:latin typeface="Helvetica"/>
                <a:cs typeface="Helvetica"/>
              </a:rPr>
              <a:t> is about what it ‘believes’ the pain means. </a:t>
            </a:r>
          </a:p>
          <a:p>
            <a:pPr algn="ctr"/>
            <a:endParaRPr lang="en-US" dirty="0">
              <a:latin typeface="Helvetica"/>
              <a:cs typeface="Helvetica"/>
            </a:endParaRPr>
          </a:p>
          <a:p>
            <a:pPr algn="ctr"/>
            <a:r>
              <a:rPr lang="en-US" dirty="0">
                <a:latin typeface="Helvetica"/>
                <a:cs typeface="Helvetica"/>
              </a:rPr>
              <a:t>One of the things that can increase pain is the feeling that the pain is “wrong,” or “unacceptable,” and the sense of </a:t>
            </a:r>
            <a:r>
              <a:rPr lang="en-US" i="1" dirty="0">
                <a:latin typeface="Helvetica"/>
                <a:cs typeface="Helvetica"/>
              </a:rPr>
              <a:t>urgency</a:t>
            </a:r>
            <a:r>
              <a:rPr lang="en-US" dirty="0">
                <a:latin typeface="Helvetica"/>
                <a:cs typeface="Helvetica"/>
              </a:rPr>
              <a:t> that goes with that. If you feel like you must do something about the pain, but you can’t, that is a very bad feeling. </a:t>
            </a:r>
          </a:p>
          <a:p>
            <a:pPr algn="ctr"/>
            <a:r>
              <a:rPr lang="en-US" dirty="0">
                <a:latin typeface="Helvetica"/>
                <a:cs typeface="Helvetica"/>
              </a:rPr>
              <a:t>So, the big part of the </a:t>
            </a:r>
            <a:r>
              <a:rPr lang="en-US" i="1" dirty="0">
                <a:latin typeface="Helvetica"/>
                <a:cs typeface="Helvetica"/>
              </a:rPr>
              <a:t>badness</a:t>
            </a:r>
            <a:r>
              <a:rPr lang="en-US" dirty="0">
                <a:latin typeface="Helvetica"/>
                <a:cs typeface="Helvetica"/>
              </a:rPr>
              <a:t> of pain is caused by the sense of urgency to avoid it. If you feel the urgency to avoid the experience, it may make the experience worse. </a:t>
            </a:r>
          </a:p>
          <a:p>
            <a:pPr algn="ctr"/>
            <a:r>
              <a:rPr lang="en-US" dirty="0">
                <a:latin typeface="Helvetica"/>
                <a:cs typeface="Helvetica"/>
              </a:rPr>
              <a:t>It may also make it harder to control.</a:t>
            </a:r>
          </a:p>
          <a:p>
            <a:pPr algn="ctr"/>
            <a:endParaRPr lang="en-US" dirty="0">
              <a:latin typeface="Helvetica"/>
              <a:cs typeface="Helvetica"/>
            </a:endParaRPr>
          </a:p>
          <a:p>
            <a:pPr algn="ctr"/>
            <a:r>
              <a:rPr lang="en-US" dirty="0">
                <a:latin typeface="Helvetica"/>
                <a:cs typeface="Helvetica"/>
              </a:rPr>
              <a:t>On the other hand, things that can reduce pain are </a:t>
            </a:r>
            <a:r>
              <a:rPr lang="en-US" b="1" dirty="0">
                <a:latin typeface="Helvetica"/>
                <a:cs typeface="Helvetica"/>
              </a:rPr>
              <a:t>thoughts of openness and acceptance </a:t>
            </a:r>
            <a:r>
              <a:rPr lang="en-US" dirty="0">
                <a:latin typeface="Helvetica"/>
                <a:cs typeface="Helvetica"/>
              </a:rPr>
              <a:t>- realizing that you don’t always have to experience these sensations as unpleasant. So, the feeling that the pain is “okay” and “acceptable” can decrease pain. It will reduce the sense of </a:t>
            </a:r>
            <a:r>
              <a:rPr lang="en-US" i="1" dirty="0">
                <a:latin typeface="Helvetica"/>
                <a:cs typeface="Helvetica"/>
              </a:rPr>
              <a:t>urgency</a:t>
            </a:r>
            <a:r>
              <a:rPr lang="en-US" dirty="0">
                <a:latin typeface="Helvetica"/>
                <a:cs typeface="Helvetica"/>
              </a:rPr>
              <a:t>: For example, even if I experience pain, it is okay. It is not going to damage my skin, so I don’t need to react to it or worry about it. </a:t>
            </a:r>
          </a:p>
          <a:p>
            <a:endParaRPr lang="en-US" dirty="0">
              <a:latin typeface="Helvetica"/>
              <a:cs typeface="Helvetica"/>
            </a:endParaRPr>
          </a:p>
        </p:txBody>
      </p:sp>
    </p:spTree>
    <p:extLst>
      <p:ext uri="{BB962C8B-B14F-4D97-AF65-F5344CB8AC3E}">
        <p14:creationId xmlns:p14="http://schemas.microsoft.com/office/powerpoint/2010/main" val="1187226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209800" y="2130426"/>
            <a:ext cx="7772400" cy="14700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chemeClr val="accent6">
                    <a:lumMod val="60000"/>
                    <a:lumOff val="40000"/>
                  </a:schemeClr>
                </a:solidFill>
                <a:latin typeface="Helvetica"/>
                <a:cs typeface="Helvetica"/>
              </a:rPr>
              <a:t>REGULATION</a:t>
            </a:r>
            <a:r>
              <a:rPr lang="en-US" dirty="0">
                <a:solidFill>
                  <a:schemeClr val="accent6">
                    <a:lumMod val="60000"/>
                    <a:lumOff val="40000"/>
                  </a:schemeClr>
                </a:solidFill>
                <a:latin typeface="Helvetica"/>
                <a:cs typeface="Helvetica"/>
              </a:rPr>
              <a:t> </a:t>
            </a:r>
          </a:p>
          <a:p>
            <a:pPr algn="ctr"/>
            <a:r>
              <a:rPr lang="en-US" dirty="0">
                <a:latin typeface="Helvetica"/>
                <a:cs typeface="Helvetica"/>
              </a:rPr>
              <a:t>- Training - </a:t>
            </a:r>
          </a:p>
        </p:txBody>
      </p:sp>
    </p:spTree>
    <p:extLst>
      <p:ext uri="{BB962C8B-B14F-4D97-AF65-F5344CB8AC3E}">
        <p14:creationId xmlns:p14="http://schemas.microsoft.com/office/powerpoint/2010/main" val="5159828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1115601"/>
            <a:ext cx="8850122" cy="4524316"/>
          </a:xfrm>
          <a:prstGeom prst="rect">
            <a:avLst/>
          </a:prstGeom>
          <a:noFill/>
        </p:spPr>
        <p:txBody>
          <a:bodyPr wrap="square" rtlCol="0">
            <a:spAutoFit/>
          </a:bodyPr>
          <a:lstStyle/>
          <a:p>
            <a:pPr algn="ctr"/>
            <a:r>
              <a:rPr lang="en-US" b="1" u="sng" dirty="0">
                <a:solidFill>
                  <a:prstClr val="black"/>
                </a:solidFill>
                <a:latin typeface="Helvetica"/>
                <a:cs typeface="Helvetica"/>
              </a:rPr>
              <a:t>Regulation strategy</a:t>
            </a:r>
          </a:p>
          <a:p>
            <a:pPr algn="ctr"/>
            <a:r>
              <a:rPr lang="en-US" dirty="0">
                <a:solidFill>
                  <a:prstClr val="black"/>
                </a:solidFill>
                <a:latin typeface="Helvetica"/>
                <a:cs typeface="Helvetica"/>
              </a:rPr>
              <a:t>In the training you’re going to learn today, there are three parts.</a:t>
            </a:r>
          </a:p>
          <a:p>
            <a:pPr algn="ctr"/>
            <a:endParaRPr lang="en-US" dirty="0">
              <a:solidFill>
                <a:prstClr val="black"/>
              </a:solidFill>
              <a:latin typeface="Helvetica"/>
              <a:cs typeface="Helvetica"/>
            </a:endParaRPr>
          </a:p>
          <a:p>
            <a:pPr algn="ctr"/>
            <a:r>
              <a:rPr lang="en-US" u="sng" dirty="0">
                <a:solidFill>
                  <a:prstClr val="black"/>
                </a:solidFill>
                <a:latin typeface="Helvetica"/>
                <a:cs typeface="Helvetica"/>
              </a:rPr>
              <a:t>The first part </a:t>
            </a:r>
            <a:r>
              <a:rPr lang="en-US" dirty="0">
                <a:solidFill>
                  <a:prstClr val="black"/>
                </a:solidFill>
                <a:latin typeface="Helvetica"/>
                <a:cs typeface="Helvetica"/>
              </a:rPr>
              <a:t>will</a:t>
            </a:r>
            <a:r>
              <a:rPr lang="en-US" b="1" dirty="0">
                <a:solidFill>
                  <a:prstClr val="black"/>
                </a:solidFill>
                <a:latin typeface="Helvetica"/>
                <a:cs typeface="Helvetica"/>
              </a:rPr>
              <a:t> PREPARE</a:t>
            </a:r>
            <a:r>
              <a:rPr lang="en-US" dirty="0">
                <a:solidFill>
                  <a:prstClr val="black"/>
                </a:solidFill>
                <a:latin typeface="Helvetica"/>
                <a:cs typeface="Helvetica"/>
              </a:rPr>
              <a:t> your body and mind for the upcoming session. You will let go of your everyday thoughts and bodily sensations to experience something new. You will practice to focus on the connection between mind &amp; body, with full attention. This will make your mind both receptive and in control, </a:t>
            </a:r>
          </a:p>
          <a:p>
            <a:pPr algn="ctr"/>
            <a:r>
              <a:rPr lang="en-US" dirty="0">
                <a:solidFill>
                  <a:prstClr val="black"/>
                </a:solidFill>
                <a:latin typeface="Helvetica"/>
                <a:cs typeface="Helvetica"/>
              </a:rPr>
              <a:t>and therefore better able to practice the acceptance strategy. </a:t>
            </a:r>
          </a:p>
          <a:p>
            <a:pPr algn="ctr"/>
            <a:r>
              <a:rPr lang="en-US" b="1" dirty="0">
                <a:solidFill>
                  <a:srgbClr val="FFFFFF"/>
                </a:solidFill>
                <a:latin typeface="Helvetica"/>
                <a:cs typeface="Helvetica"/>
              </a:rPr>
              <a:t> </a:t>
            </a:r>
            <a:endParaRPr lang="en-US" dirty="0">
              <a:solidFill>
                <a:srgbClr val="FFFFFF"/>
              </a:solidFill>
              <a:latin typeface="Helvetica"/>
              <a:cs typeface="Helvetica"/>
            </a:endParaRPr>
          </a:p>
          <a:p>
            <a:pPr algn="ctr"/>
            <a:r>
              <a:rPr lang="en-US" u="sng" dirty="0">
                <a:solidFill>
                  <a:srgbClr val="FFFFFF"/>
                </a:solidFill>
                <a:latin typeface="Helvetica"/>
                <a:cs typeface="Helvetica"/>
              </a:rPr>
              <a:t>In the second part </a:t>
            </a:r>
            <a:r>
              <a:rPr lang="en-US" dirty="0">
                <a:solidFill>
                  <a:srgbClr val="FFFFFF"/>
                </a:solidFill>
                <a:latin typeface="Helvetica"/>
                <a:cs typeface="Helvetica"/>
              </a:rPr>
              <a:t>you will practice adopting an attitude of </a:t>
            </a:r>
            <a:r>
              <a:rPr lang="en-US" b="1" dirty="0">
                <a:solidFill>
                  <a:srgbClr val="FFFFFF"/>
                </a:solidFill>
                <a:latin typeface="Helvetica"/>
                <a:cs typeface="Helvetica"/>
              </a:rPr>
              <a:t>ACCEPTANCE,</a:t>
            </a:r>
            <a:r>
              <a:rPr lang="en-US" dirty="0">
                <a:solidFill>
                  <a:srgbClr val="FFFFFF"/>
                </a:solidFill>
                <a:latin typeface="Helvetica"/>
                <a:cs typeface="Helvetica"/>
              </a:rPr>
              <a:t> in which you focus on purely experiencing the sensations we give you, so accept them as sensations that will pass, and do not try to fight or avoid them.  </a:t>
            </a:r>
          </a:p>
          <a:p>
            <a:pPr algn="ctr"/>
            <a:r>
              <a:rPr lang="en-US" dirty="0">
                <a:solidFill>
                  <a:srgbClr val="FFFFFF"/>
                </a:solidFill>
                <a:latin typeface="Helvetica"/>
                <a:cs typeface="Helvetica"/>
              </a:rPr>
              <a:t> </a:t>
            </a:r>
          </a:p>
          <a:p>
            <a:pPr algn="ctr"/>
            <a:r>
              <a:rPr lang="en-US" u="sng" dirty="0">
                <a:solidFill>
                  <a:srgbClr val="FFFFFF"/>
                </a:solidFill>
                <a:latin typeface="Helvetica"/>
                <a:cs typeface="Helvetica"/>
              </a:rPr>
              <a:t>Finally</a:t>
            </a:r>
            <a:r>
              <a:rPr lang="en-US" dirty="0">
                <a:solidFill>
                  <a:srgbClr val="FFFFFF"/>
                </a:solidFill>
                <a:latin typeface="Helvetica"/>
                <a:cs typeface="Helvetica"/>
              </a:rPr>
              <a:t>, you will practice </a:t>
            </a:r>
            <a:r>
              <a:rPr lang="en-US" b="1" dirty="0">
                <a:solidFill>
                  <a:srgbClr val="FFFFFF"/>
                </a:solidFill>
                <a:latin typeface="Helvetica"/>
                <a:cs typeface="Helvetica"/>
              </a:rPr>
              <a:t>TRANSFORMING</a:t>
            </a:r>
            <a:r>
              <a:rPr lang="en-US" dirty="0">
                <a:solidFill>
                  <a:srgbClr val="FFFFFF"/>
                </a:solidFill>
                <a:latin typeface="Helvetica"/>
                <a:cs typeface="Helvetica"/>
              </a:rPr>
              <a:t> the quality of the sensation you are experiencing. This is a practice in mental flexibility. </a:t>
            </a:r>
          </a:p>
          <a:p>
            <a:pPr algn="ctr"/>
            <a:r>
              <a:rPr lang="en-US" b="1" dirty="0">
                <a:solidFill>
                  <a:prstClr val="black"/>
                </a:solidFill>
                <a:latin typeface="Helvetica"/>
                <a:cs typeface="Helvetica"/>
              </a:rPr>
              <a:t> </a:t>
            </a:r>
            <a:endParaRPr lang="en-US" dirty="0">
              <a:solidFill>
                <a:prstClr val="black"/>
              </a:solidFill>
              <a:latin typeface="Helvetica"/>
              <a:cs typeface="Helvetica"/>
            </a:endParaRPr>
          </a:p>
        </p:txBody>
      </p:sp>
    </p:spTree>
    <p:extLst>
      <p:ext uri="{BB962C8B-B14F-4D97-AF65-F5344CB8AC3E}">
        <p14:creationId xmlns:p14="http://schemas.microsoft.com/office/powerpoint/2010/main" val="40153076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1115601"/>
            <a:ext cx="8850122" cy="4524316"/>
          </a:xfrm>
          <a:prstGeom prst="rect">
            <a:avLst/>
          </a:prstGeom>
          <a:noFill/>
        </p:spPr>
        <p:txBody>
          <a:bodyPr wrap="square" rtlCol="0">
            <a:spAutoFit/>
          </a:bodyPr>
          <a:lstStyle/>
          <a:p>
            <a:pPr algn="ctr"/>
            <a:r>
              <a:rPr lang="en-US" b="1" u="sng" dirty="0">
                <a:solidFill>
                  <a:prstClr val="black"/>
                </a:solidFill>
                <a:latin typeface="Helvetica"/>
                <a:cs typeface="Helvetica"/>
              </a:rPr>
              <a:t>Regulation strategy</a:t>
            </a:r>
          </a:p>
          <a:p>
            <a:pPr algn="ctr"/>
            <a:r>
              <a:rPr lang="en-US" dirty="0">
                <a:solidFill>
                  <a:prstClr val="black"/>
                </a:solidFill>
                <a:latin typeface="Helvetica"/>
                <a:cs typeface="Helvetica"/>
              </a:rPr>
              <a:t>In the training you’re going to learn today, there are three parts.</a:t>
            </a:r>
          </a:p>
          <a:p>
            <a:pPr algn="ctr"/>
            <a:endParaRPr lang="en-US" dirty="0">
              <a:solidFill>
                <a:prstClr val="black"/>
              </a:solidFill>
              <a:latin typeface="Helvetica"/>
              <a:cs typeface="Helvetica"/>
            </a:endParaRPr>
          </a:p>
          <a:p>
            <a:pPr algn="ctr"/>
            <a:r>
              <a:rPr lang="en-US" u="sng" dirty="0">
                <a:solidFill>
                  <a:prstClr val="black"/>
                </a:solidFill>
                <a:latin typeface="Helvetica"/>
                <a:cs typeface="Helvetica"/>
              </a:rPr>
              <a:t>The first part </a:t>
            </a:r>
            <a:r>
              <a:rPr lang="en-US" dirty="0">
                <a:solidFill>
                  <a:prstClr val="black"/>
                </a:solidFill>
                <a:latin typeface="Helvetica"/>
                <a:cs typeface="Helvetica"/>
              </a:rPr>
              <a:t>will</a:t>
            </a:r>
            <a:r>
              <a:rPr lang="en-US" b="1" dirty="0">
                <a:solidFill>
                  <a:prstClr val="black"/>
                </a:solidFill>
                <a:latin typeface="Helvetica"/>
                <a:cs typeface="Helvetica"/>
              </a:rPr>
              <a:t> PREPARE</a:t>
            </a:r>
            <a:r>
              <a:rPr lang="en-US" dirty="0">
                <a:solidFill>
                  <a:prstClr val="black"/>
                </a:solidFill>
                <a:latin typeface="Helvetica"/>
                <a:cs typeface="Helvetica"/>
              </a:rPr>
              <a:t> your body and mind for the upcoming session. You will let go of your everyday thoughts and bodily sensations to experience something new. You will practice to focus on the connection between mind &amp; body, with full attention. This will make your mind both receptive and in control, </a:t>
            </a:r>
          </a:p>
          <a:p>
            <a:pPr algn="ctr"/>
            <a:r>
              <a:rPr lang="en-US" dirty="0">
                <a:solidFill>
                  <a:prstClr val="black"/>
                </a:solidFill>
                <a:latin typeface="Helvetica"/>
                <a:cs typeface="Helvetica"/>
              </a:rPr>
              <a:t>and therefore better able to practice the acceptance strategy. </a:t>
            </a:r>
          </a:p>
          <a:p>
            <a:pPr algn="ctr"/>
            <a:r>
              <a:rPr lang="en-US" b="1" dirty="0">
                <a:solidFill>
                  <a:prstClr val="black"/>
                </a:solidFill>
                <a:latin typeface="Helvetica"/>
                <a:cs typeface="Helvetica"/>
              </a:rPr>
              <a:t> </a:t>
            </a:r>
            <a:endParaRPr lang="en-US" dirty="0">
              <a:solidFill>
                <a:prstClr val="black"/>
              </a:solidFill>
              <a:latin typeface="Helvetica"/>
              <a:cs typeface="Helvetica"/>
            </a:endParaRPr>
          </a:p>
          <a:p>
            <a:pPr algn="ctr"/>
            <a:r>
              <a:rPr lang="en-US" u="sng" dirty="0">
                <a:solidFill>
                  <a:prstClr val="black"/>
                </a:solidFill>
                <a:latin typeface="Helvetica"/>
                <a:cs typeface="Helvetica"/>
              </a:rPr>
              <a:t>In the second part </a:t>
            </a:r>
            <a:r>
              <a:rPr lang="en-US" dirty="0">
                <a:solidFill>
                  <a:prstClr val="black"/>
                </a:solidFill>
                <a:latin typeface="Helvetica"/>
                <a:cs typeface="Helvetica"/>
              </a:rPr>
              <a:t>you will practice adopting an attitude of </a:t>
            </a:r>
            <a:r>
              <a:rPr lang="en-US" b="1" dirty="0">
                <a:solidFill>
                  <a:prstClr val="black"/>
                </a:solidFill>
                <a:latin typeface="Helvetica"/>
                <a:cs typeface="Helvetica"/>
              </a:rPr>
              <a:t>ACCEPTANCE,</a:t>
            </a:r>
            <a:r>
              <a:rPr lang="en-US" dirty="0">
                <a:solidFill>
                  <a:prstClr val="black"/>
                </a:solidFill>
                <a:latin typeface="Helvetica"/>
                <a:cs typeface="Helvetica"/>
              </a:rPr>
              <a:t> in which you focus on purely experiencing the sensations we give you, so accept them as sensations that will pass, and do not try to fight or avoid them.  </a:t>
            </a:r>
          </a:p>
          <a:p>
            <a:pPr algn="ctr"/>
            <a:r>
              <a:rPr lang="en-US" dirty="0">
                <a:solidFill>
                  <a:prstClr val="black"/>
                </a:solidFill>
                <a:latin typeface="Helvetica"/>
                <a:cs typeface="Helvetica"/>
              </a:rPr>
              <a:t> </a:t>
            </a:r>
          </a:p>
          <a:p>
            <a:pPr algn="ctr"/>
            <a:r>
              <a:rPr lang="en-US" u="sng" dirty="0">
                <a:solidFill>
                  <a:srgbClr val="FFFFFF"/>
                </a:solidFill>
                <a:latin typeface="Helvetica"/>
                <a:cs typeface="Helvetica"/>
              </a:rPr>
              <a:t>Finally</a:t>
            </a:r>
            <a:r>
              <a:rPr lang="en-US" dirty="0">
                <a:solidFill>
                  <a:srgbClr val="FFFFFF"/>
                </a:solidFill>
                <a:latin typeface="Helvetica"/>
                <a:cs typeface="Helvetica"/>
              </a:rPr>
              <a:t>, you will practice </a:t>
            </a:r>
            <a:r>
              <a:rPr lang="en-US" b="1" dirty="0">
                <a:solidFill>
                  <a:srgbClr val="FFFFFF"/>
                </a:solidFill>
                <a:latin typeface="Helvetica"/>
                <a:cs typeface="Helvetica"/>
              </a:rPr>
              <a:t>TRANSFORMING</a:t>
            </a:r>
            <a:r>
              <a:rPr lang="en-US" dirty="0">
                <a:solidFill>
                  <a:srgbClr val="FFFFFF"/>
                </a:solidFill>
                <a:latin typeface="Helvetica"/>
                <a:cs typeface="Helvetica"/>
              </a:rPr>
              <a:t> the quality of the sensation you are experiencing. This is a practice in mental flexibility. </a:t>
            </a:r>
          </a:p>
          <a:p>
            <a:pPr algn="ctr"/>
            <a:r>
              <a:rPr lang="en-US" b="1" dirty="0">
                <a:solidFill>
                  <a:prstClr val="black"/>
                </a:solidFill>
                <a:latin typeface="Helvetica"/>
                <a:cs typeface="Helvetica"/>
              </a:rPr>
              <a:t> </a:t>
            </a:r>
            <a:endParaRPr lang="en-US" dirty="0">
              <a:solidFill>
                <a:prstClr val="black"/>
              </a:solidFill>
              <a:latin typeface="Helvetica"/>
              <a:cs typeface="Helvetica"/>
            </a:endParaRPr>
          </a:p>
        </p:txBody>
      </p:sp>
    </p:spTree>
    <p:extLst>
      <p:ext uri="{BB962C8B-B14F-4D97-AF65-F5344CB8AC3E}">
        <p14:creationId xmlns:p14="http://schemas.microsoft.com/office/powerpoint/2010/main" val="2427711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1115601"/>
            <a:ext cx="8850122" cy="4524316"/>
          </a:xfrm>
          <a:prstGeom prst="rect">
            <a:avLst/>
          </a:prstGeom>
          <a:noFill/>
        </p:spPr>
        <p:txBody>
          <a:bodyPr wrap="square" rtlCol="0">
            <a:spAutoFit/>
          </a:bodyPr>
          <a:lstStyle/>
          <a:p>
            <a:pPr algn="ctr"/>
            <a:r>
              <a:rPr lang="en-US" b="1" u="sng" dirty="0">
                <a:solidFill>
                  <a:prstClr val="black"/>
                </a:solidFill>
                <a:latin typeface="Helvetica"/>
                <a:cs typeface="Helvetica"/>
              </a:rPr>
              <a:t>Regulation strategy</a:t>
            </a:r>
          </a:p>
          <a:p>
            <a:pPr algn="ctr"/>
            <a:r>
              <a:rPr lang="en-US" dirty="0">
                <a:solidFill>
                  <a:prstClr val="black"/>
                </a:solidFill>
                <a:latin typeface="Helvetica"/>
                <a:cs typeface="Helvetica"/>
              </a:rPr>
              <a:t>In the training you’re going to learn today, there are three parts.</a:t>
            </a:r>
          </a:p>
          <a:p>
            <a:pPr algn="ctr"/>
            <a:endParaRPr lang="en-US" dirty="0">
              <a:solidFill>
                <a:prstClr val="black"/>
              </a:solidFill>
              <a:latin typeface="Helvetica"/>
              <a:cs typeface="Helvetica"/>
            </a:endParaRPr>
          </a:p>
          <a:p>
            <a:pPr algn="ctr"/>
            <a:r>
              <a:rPr lang="en-US" u="sng" dirty="0">
                <a:solidFill>
                  <a:prstClr val="black"/>
                </a:solidFill>
                <a:latin typeface="Helvetica"/>
                <a:cs typeface="Helvetica"/>
              </a:rPr>
              <a:t>The first part </a:t>
            </a:r>
            <a:r>
              <a:rPr lang="en-US" dirty="0">
                <a:solidFill>
                  <a:prstClr val="black"/>
                </a:solidFill>
                <a:latin typeface="Helvetica"/>
                <a:cs typeface="Helvetica"/>
              </a:rPr>
              <a:t>will</a:t>
            </a:r>
            <a:r>
              <a:rPr lang="en-US" b="1" dirty="0">
                <a:solidFill>
                  <a:prstClr val="black"/>
                </a:solidFill>
                <a:latin typeface="Helvetica"/>
                <a:cs typeface="Helvetica"/>
              </a:rPr>
              <a:t> PREPARE</a:t>
            </a:r>
            <a:r>
              <a:rPr lang="en-US" dirty="0">
                <a:solidFill>
                  <a:prstClr val="black"/>
                </a:solidFill>
                <a:latin typeface="Helvetica"/>
                <a:cs typeface="Helvetica"/>
              </a:rPr>
              <a:t> your body and mind for the upcoming session. You will let go of your everyday thoughts and bodily sensations to experience something new. You will practice to focus on the connection between mind &amp; body, with full attention. This will make your mind both receptive and in control, </a:t>
            </a:r>
          </a:p>
          <a:p>
            <a:pPr algn="ctr"/>
            <a:r>
              <a:rPr lang="en-US" dirty="0">
                <a:solidFill>
                  <a:prstClr val="black"/>
                </a:solidFill>
                <a:latin typeface="Helvetica"/>
                <a:cs typeface="Helvetica"/>
              </a:rPr>
              <a:t>and therefore better able to practice the acceptance strategy. </a:t>
            </a:r>
          </a:p>
          <a:p>
            <a:pPr algn="ctr"/>
            <a:r>
              <a:rPr lang="en-US" b="1" dirty="0">
                <a:solidFill>
                  <a:prstClr val="black"/>
                </a:solidFill>
                <a:latin typeface="Helvetica"/>
                <a:cs typeface="Helvetica"/>
              </a:rPr>
              <a:t> </a:t>
            </a:r>
            <a:endParaRPr lang="en-US" dirty="0">
              <a:solidFill>
                <a:prstClr val="black"/>
              </a:solidFill>
              <a:latin typeface="Helvetica"/>
              <a:cs typeface="Helvetica"/>
            </a:endParaRPr>
          </a:p>
          <a:p>
            <a:pPr algn="ctr"/>
            <a:r>
              <a:rPr lang="en-US" u="sng" dirty="0">
                <a:solidFill>
                  <a:prstClr val="black"/>
                </a:solidFill>
                <a:latin typeface="Helvetica"/>
                <a:cs typeface="Helvetica"/>
              </a:rPr>
              <a:t>In the second part </a:t>
            </a:r>
            <a:r>
              <a:rPr lang="en-US" dirty="0">
                <a:solidFill>
                  <a:prstClr val="black"/>
                </a:solidFill>
                <a:latin typeface="Helvetica"/>
                <a:cs typeface="Helvetica"/>
              </a:rPr>
              <a:t>you will practice adopting an attitude of </a:t>
            </a:r>
            <a:r>
              <a:rPr lang="en-US" b="1" dirty="0">
                <a:solidFill>
                  <a:prstClr val="black"/>
                </a:solidFill>
                <a:latin typeface="Helvetica"/>
                <a:cs typeface="Helvetica"/>
              </a:rPr>
              <a:t>ACCEPTANCE,</a:t>
            </a:r>
            <a:r>
              <a:rPr lang="en-US" dirty="0">
                <a:solidFill>
                  <a:prstClr val="black"/>
                </a:solidFill>
                <a:latin typeface="Helvetica"/>
                <a:cs typeface="Helvetica"/>
              </a:rPr>
              <a:t> in which you focus on purely experiencing the sensations we give you, so accept them as sensations that will pass, and do not try to fight or avoid them.  </a:t>
            </a:r>
          </a:p>
          <a:p>
            <a:pPr algn="ctr"/>
            <a:r>
              <a:rPr lang="en-US" dirty="0">
                <a:solidFill>
                  <a:prstClr val="black"/>
                </a:solidFill>
                <a:latin typeface="Helvetica"/>
                <a:cs typeface="Helvetica"/>
              </a:rPr>
              <a:t> </a:t>
            </a:r>
          </a:p>
          <a:p>
            <a:pPr algn="ctr"/>
            <a:r>
              <a:rPr lang="en-US" u="sng" dirty="0">
                <a:solidFill>
                  <a:prstClr val="black"/>
                </a:solidFill>
                <a:latin typeface="Helvetica"/>
                <a:cs typeface="Helvetica"/>
              </a:rPr>
              <a:t>Finally</a:t>
            </a:r>
            <a:r>
              <a:rPr lang="en-US" dirty="0">
                <a:solidFill>
                  <a:prstClr val="black"/>
                </a:solidFill>
                <a:latin typeface="Helvetica"/>
                <a:cs typeface="Helvetica"/>
              </a:rPr>
              <a:t>, you will practice </a:t>
            </a:r>
            <a:r>
              <a:rPr lang="en-US" b="1" dirty="0">
                <a:solidFill>
                  <a:prstClr val="black"/>
                </a:solidFill>
                <a:latin typeface="Helvetica"/>
                <a:cs typeface="Helvetica"/>
              </a:rPr>
              <a:t>TRANSFORMING</a:t>
            </a:r>
            <a:r>
              <a:rPr lang="en-US" dirty="0">
                <a:solidFill>
                  <a:prstClr val="black"/>
                </a:solidFill>
                <a:latin typeface="Helvetica"/>
                <a:cs typeface="Helvetica"/>
              </a:rPr>
              <a:t> the quality of the sensation you are experiencing. This is a practice in mental flexibility. </a:t>
            </a:r>
          </a:p>
          <a:p>
            <a:pPr algn="ctr"/>
            <a:r>
              <a:rPr lang="en-US" b="1" dirty="0">
                <a:solidFill>
                  <a:prstClr val="black"/>
                </a:solidFill>
                <a:latin typeface="Helvetica"/>
                <a:cs typeface="Helvetica"/>
              </a:rPr>
              <a:t> </a:t>
            </a:r>
            <a:endParaRPr lang="en-US" dirty="0">
              <a:solidFill>
                <a:prstClr val="black"/>
              </a:solidFill>
              <a:latin typeface="Helvetica"/>
              <a:cs typeface="Helvetica"/>
            </a:endParaRPr>
          </a:p>
        </p:txBody>
      </p:sp>
    </p:spTree>
    <p:extLst>
      <p:ext uri="{BB962C8B-B14F-4D97-AF65-F5344CB8AC3E}">
        <p14:creationId xmlns:p14="http://schemas.microsoft.com/office/powerpoint/2010/main" val="3727286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494143"/>
            <a:ext cx="8850122" cy="5909311"/>
          </a:xfrm>
          <a:prstGeom prst="rect">
            <a:avLst/>
          </a:prstGeom>
          <a:noFill/>
        </p:spPr>
        <p:txBody>
          <a:bodyPr wrap="square" rtlCol="0">
            <a:spAutoFit/>
          </a:bodyPr>
          <a:lstStyle/>
          <a:p>
            <a:pPr algn="ctr"/>
            <a:r>
              <a:rPr lang="en-US" b="1" dirty="0">
                <a:solidFill>
                  <a:prstClr val="black"/>
                </a:solidFill>
                <a:latin typeface="Helvetica"/>
                <a:cs typeface="Helvetica"/>
              </a:rPr>
              <a:t> </a:t>
            </a:r>
            <a:endParaRPr lang="en-US" dirty="0">
              <a:solidFill>
                <a:prstClr val="black"/>
              </a:solidFill>
              <a:latin typeface="Helvetica"/>
              <a:cs typeface="Helvetica"/>
            </a:endParaRPr>
          </a:p>
          <a:p>
            <a:pPr algn="ctr"/>
            <a:r>
              <a:rPr lang="en-US" dirty="0">
                <a:solidFill>
                  <a:prstClr val="black"/>
                </a:solidFill>
                <a:latin typeface="Helvetica"/>
                <a:cs typeface="Helvetica"/>
              </a:rPr>
              <a:t>To illustrate what we mean by ACCEPTANCE and TRANSFORMATION, </a:t>
            </a:r>
          </a:p>
          <a:p>
            <a:pPr algn="ctr"/>
            <a:r>
              <a:rPr lang="en-US" dirty="0">
                <a:solidFill>
                  <a:prstClr val="black"/>
                </a:solidFill>
                <a:latin typeface="Helvetica"/>
                <a:cs typeface="Helvetica"/>
              </a:rPr>
              <a:t>let’s imagine a musical note being played by different instruments. </a:t>
            </a:r>
          </a:p>
          <a:p>
            <a:pPr algn="ctr"/>
            <a:endParaRPr lang="en-US" dirty="0">
              <a:solidFill>
                <a:prstClr val="black"/>
              </a:solidFill>
              <a:latin typeface="Helvetica"/>
              <a:cs typeface="Helvetica"/>
            </a:endParaRPr>
          </a:p>
          <a:p>
            <a:pPr algn="ctr"/>
            <a:r>
              <a:rPr lang="en-US" dirty="0">
                <a:solidFill>
                  <a:srgbClr val="FFFFFF"/>
                </a:solidFill>
                <a:latin typeface="Helvetica"/>
                <a:cs typeface="Helvetica"/>
              </a:rPr>
              <a:t>Depending on whether this note is played by a trumpet  or a piano this same note can sound very different. Also, the overall sound depends on what else is being played at the same time –the note can be played together with others that make it harmonious and pleasant, or discordant and unpleasant. </a:t>
            </a:r>
          </a:p>
          <a:p>
            <a:pPr algn="ctr"/>
            <a:endParaRPr lang="en-US" dirty="0">
              <a:solidFill>
                <a:srgbClr val="FFFFFF"/>
              </a:solidFill>
              <a:latin typeface="Helvetica"/>
              <a:cs typeface="Helvetica"/>
            </a:endParaRPr>
          </a:p>
          <a:p>
            <a:pPr algn="ctr"/>
            <a:r>
              <a:rPr lang="en-US" dirty="0">
                <a:solidFill>
                  <a:srgbClr val="FFFFFF"/>
                </a:solidFill>
                <a:latin typeface="Helvetica"/>
                <a:cs typeface="Helvetica"/>
              </a:rPr>
              <a:t>This means that depending on the context, </a:t>
            </a:r>
          </a:p>
          <a:p>
            <a:pPr algn="ctr"/>
            <a:r>
              <a:rPr lang="en-US" dirty="0">
                <a:solidFill>
                  <a:srgbClr val="FFFFFF"/>
                </a:solidFill>
                <a:latin typeface="Helvetica"/>
                <a:cs typeface="Helvetica"/>
              </a:rPr>
              <a:t>you can experience the same musical note in different ways.  </a:t>
            </a:r>
          </a:p>
          <a:p>
            <a:pPr algn="ctr"/>
            <a:endParaRPr lang="en-US" dirty="0">
              <a:solidFill>
                <a:srgbClr val="FFFFFF"/>
              </a:solidFill>
              <a:latin typeface="Helvetica"/>
              <a:cs typeface="Helvetica"/>
            </a:endParaRPr>
          </a:p>
          <a:p>
            <a:pPr algn="ctr"/>
            <a:r>
              <a:rPr lang="en-US" dirty="0">
                <a:solidFill>
                  <a:srgbClr val="FFFFFF"/>
                </a:solidFill>
                <a:latin typeface="Helvetica"/>
                <a:cs typeface="Helvetica"/>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a:t>
            </a:r>
          </a:p>
          <a:p>
            <a:pPr algn="ctr"/>
            <a:endParaRPr lang="en-US" dirty="0">
              <a:solidFill>
                <a:srgbClr val="FFFFFF"/>
              </a:solidFill>
              <a:latin typeface="Helvetica"/>
              <a:cs typeface="Helvetica"/>
            </a:endParaRPr>
          </a:p>
          <a:p>
            <a:pPr algn="ctr"/>
            <a:r>
              <a:rPr lang="en-US" dirty="0">
                <a:solidFill>
                  <a:srgbClr val="FFFFFF"/>
                </a:solidFill>
                <a:latin typeface="Helvetica"/>
                <a:cs typeface="Helvetica"/>
              </a:rPr>
              <a:t>You will practice accepting whatever sensations you feel, to absorb them and harmonize with them. You are also going to practice transforming the quality of these sensations towards an experience that is more pleasant to you. </a:t>
            </a:r>
          </a:p>
          <a:p>
            <a:pPr algn="ctr"/>
            <a:r>
              <a:rPr lang="en-US" dirty="0">
                <a:solidFill>
                  <a:srgbClr val="FFFFFF"/>
                </a:solidFill>
                <a:latin typeface="Helvetica"/>
                <a:cs typeface="Helvetica"/>
              </a:rPr>
              <a:t> </a:t>
            </a:r>
          </a:p>
        </p:txBody>
      </p:sp>
    </p:spTree>
    <p:extLst>
      <p:ext uri="{BB962C8B-B14F-4D97-AF65-F5344CB8AC3E}">
        <p14:creationId xmlns:p14="http://schemas.microsoft.com/office/powerpoint/2010/main" val="35266532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494143"/>
            <a:ext cx="8850122" cy="5909311"/>
          </a:xfrm>
          <a:prstGeom prst="rect">
            <a:avLst/>
          </a:prstGeom>
          <a:noFill/>
        </p:spPr>
        <p:txBody>
          <a:bodyPr wrap="square" rtlCol="0">
            <a:spAutoFit/>
          </a:bodyPr>
          <a:lstStyle/>
          <a:p>
            <a:pPr algn="ctr"/>
            <a:r>
              <a:rPr lang="en-US" b="1" dirty="0">
                <a:solidFill>
                  <a:prstClr val="black"/>
                </a:solidFill>
                <a:latin typeface="Helvetica"/>
                <a:cs typeface="Helvetica"/>
              </a:rPr>
              <a:t> </a:t>
            </a:r>
            <a:endParaRPr lang="en-US" dirty="0">
              <a:solidFill>
                <a:prstClr val="black"/>
              </a:solidFill>
              <a:latin typeface="Helvetica"/>
              <a:cs typeface="Helvetica"/>
            </a:endParaRPr>
          </a:p>
          <a:p>
            <a:pPr algn="ctr"/>
            <a:r>
              <a:rPr lang="en-US" dirty="0">
                <a:solidFill>
                  <a:prstClr val="black"/>
                </a:solidFill>
                <a:latin typeface="Helvetica"/>
                <a:cs typeface="Helvetica"/>
              </a:rPr>
              <a:t>To illustrate what we mean by ACCEPTANCE and TRANSFORMATION, </a:t>
            </a:r>
          </a:p>
          <a:p>
            <a:pPr algn="ctr"/>
            <a:r>
              <a:rPr lang="en-US" dirty="0">
                <a:solidFill>
                  <a:prstClr val="black"/>
                </a:solidFill>
                <a:latin typeface="Helvetica"/>
                <a:cs typeface="Helvetica"/>
              </a:rPr>
              <a:t>let’s imagine a musical note being played by different instruments.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Depending on whether this note is played by a trumpet  or a piano this same note can sound very different. Also, the overall sound depends on what else is being played at the same time –the note can be played together with others that make it harmonious and pleasant, or discordant and unpleasant. </a:t>
            </a:r>
          </a:p>
          <a:p>
            <a:pPr algn="ctr"/>
            <a:endParaRPr lang="en-US" dirty="0">
              <a:solidFill>
                <a:prstClr val="black"/>
              </a:solidFill>
              <a:latin typeface="Helvetica"/>
              <a:cs typeface="Helvetica"/>
            </a:endParaRPr>
          </a:p>
          <a:p>
            <a:pPr algn="ctr"/>
            <a:r>
              <a:rPr lang="en-US" dirty="0">
                <a:solidFill>
                  <a:srgbClr val="FFFFFF"/>
                </a:solidFill>
                <a:latin typeface="Helvetica"/>
                <a:cs typeface="Helvetica"/>
              </a:rPr>
              <a:t>This means that depending on the context, </a:t>
            </a:r>
          </a:p>
          <a:p>
            <a:pPr algn="ctr"/>
            <a:r>
              <a:rPr lang="en-US" dirty="0">
                <a:solidFill>
                  <a:srgbClr val="FFFFFF"/>
                </a:solidFill>
                <a:latin typeface="Helvetica"/>
                <a:cs typeface="Helvetica"/>
              </a:rPr>
              <a:t>you can experience the same musical note in different ways.  </a:t>
            </a:r>
          </a:p>
          <a:p>
            <a:pPr algn="ctr"/>
            <a:endParaRPr lang="en-US" dirty="0">
              <a:solidFill>
                <a:prstClr val="black"/>
              </a:solidFill>
              <a:latin typeface="Helvetica"/>
              <a:cs typeface="Helvetica"/>
            </a:endParaRPr>
          </a:p>
          <a:p>
            <a:pPr algn="ctr"/>
            <a:r>
              <a:rPr lang="en-US" dirty="0">
                <a:solidFill>
                  <a:srgbClr val="FFFFFF"/>
                </a:solidFill>
                <a:latin typeface="Helvetica"/>
                <a:cs typeface="Helvetica"/>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a:t>
            </a:r>
          </a:p>
          <a:p>
            <a:pPr algn="ctr"/>
            <a:endParaRPr lang="en-US" dirty="0">
              <a:solidFill>
                <a:srgbClr val="FFFFFF"/>
              </a:solidFill>
              <a:latin typeface="Helvetica"/>
              <a:cs typeface="Helvetica"/>
            </a:endParaRPr>
          </a:p>
          <a:p>
            <a:pPr algn="ctr"/>
            <a:r>
              <a:rPr lang="en-US" dirty="0">
                <a:solidFill>
                  <a:srgbClr val="FFFFFF"/>
                </a:solidFill>
                <a:latin typeface="Helvetica"/>
                <a:cs typeface="Helvetica"/>
              </a:rPr>
              <a:t>You will practice accepting whatever sensations you feel, to absorb them and harmonize with them. You are also going to practice transforming the quality of these sensations towards an experience that is more pleasant to you. </a:t>
            </a:r>
          </a:p>
          <a:p>
            <a:pPr algn="ctr"/>
            <a:r>
              <a:rPr lang="en-US" dirty="0">
                <a:solidFill>
                  <a:prstClr val="black"/>
                </a:solidFill>
                <a:latin typeface="Helvetica"/>
                <a:cs typeface="Helvetica"/>
              </a:rPr>
              <a:t> </a:t>
            </a:r>
          </a:p>
        </p:txBody>
      </p:sp>
    </p:spTree>
    <p:extLst>
      <p:ext uri="{BB962C8B-B14F-4D97-AF65-F5344CB8AC3E}">
        <p14:creationId xmlns:p14="http://schemas.microsoft.com/office/powerpoint/2010/main" val="2317008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494143"/>
            <a:ext cx="8850122" cy="5909311"/>
          </a:xfrm>
          <a:prstGeom prst="rect">
            <a:avLst/>
          </a:prstGeom>
          <a:noFill/>
        </p:spPr>
        <p:txBody>
          <a:bodyPr wrap="square" rtlCol="0">
            <a:spAutoFit/>
          </a:bodyPr>
          <a:lstStyle/>
          <a:p>
            <a:pPr algn="ctr"/>
            <a:r>
              <a:rPr lang="en-US" b="1" dirty="0">
                <a:solidFill>
                  <a:prstClr val="black"/>
                </a:solidFill>
                <a:latin typeface="Helvetica"/>
                <a:cs typeface="Helvetica"/>
              </a:rPr>
              <a:t> </a:t>
            </a:r>
            <a:endParaRPr lang="en-US" dirty="0">
              <a:solidFill>
                <a:prstClr val="black"/>
              </a:solidFill>
              <a:latin typeface="Helvetica"/>
              <a:cs typeface="Helvetica"/>
            </a:endParaRPr>
          </a:p>
          <a:p>
            <a:pPr algn="ctr"/>
            <a:r>
              <a:rPr lang="en-US" dirty="0">
                <a:solidFill>
                  <a:prstClr val="black"/>
                </a:solidFill>
                <a:latin typeface="Helvetica"/>
                <a:cs typeface="Helvetica"/>
              </a:rPr>
              <a:t>To illustrate what we mean by ACCEPTANCE and TRANSFORMATION, </a:t>
            </a:r>
          </a:p>
          <a:p>
            <a:pPr algn="ctr"/>
            <a:r>
              <a:rPr lang="en-US" dirty="0">
                <a:solidFill>
                  <a:prstClr val="black"/>
                </a:solidFill>
                <a:latin typeface="Helvetica"/>
                <a:cs typeface="Helvetica"/>
              </a:rPr>
              <a:t>let’s imagine a musical note being played by different instruments.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Depending on whether this note is played by a trumpet  or a piano this same note can sound very different. Also, the overall sound depends on what else is being played at the same time –the note can be played together with others that make it harmonious and pleasant, or discordant and unpleasant.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This means that depending on the context, </a:t>
            </a:r>
          </a:p>
          <a:p>
            <a:pPr algn="ctr"/>
            <a:r>
              <a:rPr lang="en-US" dirty="0">
                <a:solidFill>
                  <a:prstClr val="black"/>
                </a:solidFill>
                <a:latin typeface="Helvetica"/>
                <a:cs typeface="Helvetica"/>
              </a:rPr>
              <a:t>you can experience the same musical note in different ways.  </a:t>
            </a:r>
          </a:p>
          <a:p>
            <a:pPr algn="ctr"/>
            <a:endParaRPr lang="en-US" dirty="0">
              <a:solidFill>
                <a:prstClr val="black"/>
              </a:solidFill>
              <a:latin typeface="Helvetica"/>
              <a:cs typeface="Helvetica"/>
            </a:endParaRPr>
          </a:p>
          <a:p>
            <a:pPr algn="ctr"/>
            <a:r>
              <a:rPr lang="en-US" dirty="0">
                <a:solidFill>
                  <a:srgbClr val="FFFFFF"/>
                </a:solidFill>
                <a:latin typeface="Helvetica"/>
                <a:cs typeface="Helvetica"/>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a:t>
            </a:r>
          </a:p>
          <a:p>
            <a:pPr algn="ctr"/>
            <a:endParaRPr lang="en-US" dirty="0">
              <a:solidFill>
                <a:srgbClr val="FFFFFF"/>
              </a:solidFill>
              <a:latin typeface="Helvetica"/>
              <a:cs typeface="Helvetica"/>
            </a:endParaRPr>
          </a:p>
          <a:p>
            <a:pPr algn="ctr"/>
            <a:r>
              <a:rPr lang="en-US" dirty="0">
                <a:solidFill>
                  <a:srgbClr val="FFFFFF"/>
                </a:solidFill>
                <a:latin typeface="Helvetica"/>
                <a:cs typeface="Helvetica"/>
              </a:rPr>
              <a:t>You will practice accepting whatever sensations you feel, to absorb them and harmonize with them. You are also going to practice transforming the quality of these sensations towards an experience that is more pleasant to you. </a:t>
            </a:r>
          </a:p>
          <a:p>
            <a:pPr algn="ctr"/>
            <a:r>
              <a:rPr lang="en-US" dirty="0">
                <a:solidFill>
                  <a:prstClr val="black"/>
                </a:solidFill>
                <a:latin typeface="Helvetica"/>
                <a:cs typeface="Helvetica"/>
              </a:rPr>
              <a:t> </a:t>
            </a:r>
          </a:p>
        </p:txBody>
      </p:sp>
    </p:spTree>
    <p:extLst>
      <p:ext uri="{BB962C8B-B14F-4D97-AF65-F5344CB8AC3E}">
        <p14:creationId xmlns:p14="http://schemas.microsoft.com/office/powerpoint/2010/main" val="33101381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494143"/>
            <a:ext cx="8850122" cy="5909311"/>
          </a:xfrm>
          <a:prstGeom prst="rect">
            <a:avLst/>
          </a:prstGeom>
          <a:noFill/>
        </p:spPr>
        <p:txBody>
          <a:bodyPr wrap="square" rtlCol="0">
            <a:spAutoFit/>
          </a:bodyPr>
          <a:lstStyle/>
          <a:p>
            <a:pPr algn="ctr"/>
            <a:r>
              <a:rPr lang="en-US" b="1" dirty="0">
                <a:solidFill>
                  <a:prstClr val="black"/>
                </a:solidFill>
                <a:latin typeface="Helvetica"/>
                <a:cs typeface="Helvetica"/>
              </a:rPr>
              <a:t> </a:t>
            </a:r>
            <a:endParaRPr lang="en-US" dirty="0">
              <a:solidFill>
                <a:prstClr val="black"/>
              </a:solidFill>
              <a:latin typeface="Helvetica"/>
              <a:cs typeface="Helvetica"/>
            </a:endParaRPr>
          </a:p>
          <a:p>
            <a:pPr algn="ctr"/>
            <a:r>
              <a:rPr lang="en-US" dirty="0">
                <a:solidFill>
                  <a:prstClr val="black"/>
                </a:solidFill>
                <a:latin typeface="Helvetica"/>
                <a:cs typeface="Helvetica"/>
              </a:rPr>
              <a:t>To illustrate what we mean by ACCEPTANCE and TRANSFORMATION, </a:t>
            </a:r>
          </a:p>
          <a:p>
            <a:pPr algn="ctr"/>
            <a:r>
              <a:rPr lang="en-US" dirty="0">
                <a:solidFill>
                  <a:prstClr val="black"/>
                </a:solidFill>
                <a:latin typeface="Helvetica"/>
                <a:cs typeface="Helvetica"/>
              </a:rPr>
              <a:t>let’s imagine a musical note being played by different instruments.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Depending on whether this note is played by a trumpet  or a piano this same note can sound very different. Also, the overall sound depends on what else is being played at the same time –the note can be played together with others that make it harmonious and pleasant, or discordant and unpleasant.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This means that depending on the context, </a:t>
            </a:r>
          </a:p>
          <a:p>
            <a:pPr algn="ctr"/>
            <a:r>
              <a:rPr lang="en-US" dirty="0">
                <a:solidFill>
                  <a:prstClr val="black"/>
                </a:solidFill>
                <a:latin typeface="Helvetica"/>
                <a:cs typeface="Helvetica"/>
              </a:rPr>
              <a:t>you can experience the same musical note in different ways.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a:t>
            </a:r>
          </a:p>
          <a:p>
            <a:pPr algn="ctr"/>
            <a:endParaRPr lang="en-US" dirty="0">
              <a:solidFill>
                <a:prstClr val="black"/>
              </a:solidFill>
              <a:latin typeface="Helvetica"/>
              <a:cs typeface="Helvetica"/>
            </a:endParaRPr>
          </a:p>
          <a:p>
            <a:pPr algn="ctr"/>
            <a:r>
              <a:rPr lang="en-US" dirty="0">
                <a:solidFill>
                  <a:srgbClr val="FFFFFF"/>
                </a:solidFill>
                <a:latin typeface="Helvetica"/>
                <a:cs typeface="Helvetica"/>
              </a:rPr>
              <a:t>You will practice accepting whatever sensations you feel, to absorb them and harmonize with them. You are also going to practice transforming the quality of these sensations towards an experience that is more pleasant to you. </a:t>
            </a:r>
          </a:p>
          <a:p>
            <a:pPr algn="ctr"/>
            <a:r>
              <a:rPr lang="en-US" dirty="0">
                <a:solidFill>
                  <a:prstClr val="black"/>
                </a:solidFill>
                <a:latin typeface="Helvetica"/>
                <a:cs typeface="Helvetica"/>
              </a:rPr>
              <a:t> </a:t>
            </a:r>
          </a:p>
        </p:txBody>
      </p:sp>
    </p:spTree>
    <p:extLst>
      <p:ext uri="{BB962C8B-B14F-4D97-AF65-F5344CB8AC3E}">
        <p14:creationId xmlns:p14="http://schemas.microsoft.com/office/powerpoint/2010/main" val="5316252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494143"/>
            <a:ext cx="8850122" cy="5909311"/>
          </a:xfrm>
          <a:prstGeom prst="rect">
            <a:avLst/>
          </a:prstGeom>
          <a:noFill/>
        </p:spPr>
        <p:txBody>
          <a:bodyPr wrap="square" rtlCol="0">
            <a:spAutoFit/>
          </a:bodyPr>
          <a:lstStyle/>
          <a:p>
            <a:pPr algn="ctr"/>
            <a:r>
              <a:rPr lang="en-US" b="1" dirty="0">
                <a:solidFill>
                  <a:prstClr val="black"/>
                </a:solidFill>
                <a:latin typeface="Helvetica"/>
                <a:cs typeface="Helvetica"/>
              </a:rPr>
              <a:t> </a:t>
            </a:r>
            <a:endParaRPr lang="en-US" dirty="0">
              <a:solidFill>
                <a:prstClr val="black"/>
              </a:solidFill>
              <a:latin typeface="Helvetica"/>
              <a:cs typeface="Helvetica"/>
            </a:endParaRPr>
          </a:p>
          <a:p>
            <a:pPr algn="ctr"/>
            <a:r>
              <a:rPr lang="en-US" dirty="0">
                <a:solidFill>
                  <a:prstClr val="black"/>
                </a:solidFill>
                <a:latin typeface="Helvetica"/>
                <a:cs typeface="Helvetica"/>
              </a:rPr>
              <a:t>To illustrate what we mean by ACCEPTANCE and TRANSFORMATION, </a:t>
            </a:r>
          </a:p>
          <a:p>
            <a:pPr algn="ctr"/>
            <a:r>
              <a:rPr lang="en-US" dirty="0">
                <a:solidFill>
                  <a:prstClr val="black"/>
                </a:solidFill>
                <a:latin typeface="Helvetica"/>
                <a:cs typeface="Helvetica"/>
              </a:rPr>
              <a:t>let’s imagine a musical note being played by different instruments.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Depending on whether this note is played by a </a:t>
            </a:r>
            <a:r>
              <a:rPr lang="en-US" dirty="0">
                <a:solidFill>
                  <a:srgbClr val="FF0000"/>
                </a:solidFill>
                <a:latin typeface="Helvetica"/>
                <a:cs typeface="Helvetica"/>
              </a:rPr>
              <a:t>trumpet</a:t>
            </a:r>
            <a:r>
              <a:rPr lang="en-US" dirty="0">
                <a:solidFill>
                  <a:prstClr val="black"/>
                </a:solidFill>
                <a:latin typeface="Helvetica"/>
                <a:cs typeface="Helvetica"/>
              </a:rPr>
              <a:t> or a </a:t>
            </a:r>
            <a:r>
              <a:rPr lang="en-US" dirty="0">
                <a:solidFill>
                  <a:srgbClr val="FF0000"/>
                </a:solidFill>
                <a:latin typeface="Helvetica"/>
                <a:cs typeface="Helvetica"/>
              </a:rPr>
              <a:t>piano</a:t>
            </a:r>
            <a:r>
              <a:rPr lang="en-US" dirty="0">
                <a:solidFill>
                  <a:prstClr val="black"/>
                </a:solidFill>
                <a:latin typeface="Helvetica"/>
                <a:cs typeface="Helvetica"/>
              </a:rPr>
              <a:t> this same note can sound very different. Also, the overall sound depends on what else is being played at the same time –the note can be played together with others that make it harmonious and pleasant, or discordant and unpleasant.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This means that depending on the context, </a:t>
            </a:r>
          </a:p>
          <a:p>
            <a:pPr algn="ctr"/>
            <a:r>
              <a:rPr lang="en-US" dirty="0">
                <a:solidFill>
                  <a:prstClr val="black"/>
                </a:solidFill>
                <a:latin typeface="Helvetica"/>
                <a:cs typeface="Helvetica"/>
              </a:rPr>
              <a:t>you can experience the same musical note in different ways.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Similarly, in our study today we are going to give you some sensations, which most people ordinarily experience as painful, though they do not have to be. Like musical notes, these sensations can be more or less pleasant or unpleasant depending on what else is happening in your mind and brain.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You will practice accepting whatever sensations you feel, to absorb them and harmonize with them. You are also going to practice transforming the quality of these sensations towards an experience that is more pleasant to you. </a:t>
            </a:r>
          </a:p>
          <a:p>
            <a:pPr algn="ctr"/>
            <a:r>
              <a:rPr lang="en-US" dirty="0">
                <a:solidFill>
                  <a:prstClr val="black"/>
                </a:solidFill>
                <a:latin typeface="Helvetica"/>
                <a:cs typeface="Helvetica"/>
              </a:rPr>
              <a:t> </a:t>
            </a:r>
          </a:p>
        </p:txBody>
      </p:sp>
    </p:spTree>
    <p:extLst>
      <p:ext uri="{BB962C8B-B14F-4D97-AF65-F5344CB8AC3E}">
        <p14:creationId xmlns:p14="http://schemas.microsoft.com/office/powerpoint/2010/main" val="15712145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386063"/>
            <a:ext cx="8850122" cy="5909311"/>
          </a:xfrm>
          <a:prstGeom prst="rect">
            <a:avLst/>
          </a:prstGeom>
          <a:noFill/>
        </p:spPr>
        <p:txBody>
          <a:bodyPr wrap="square" rtlCol="0">
            <a:spAutoFit/>
          </a:bodyPr>
          <a:lstStyle/>
          <a:p>
            <a:pPr algn="ctr"/>
            <a:r>
              <a:rPr lang="en-US" dirty="0">
                <a:latin typeface="Helvetica"/>
                <a:cs typeface="Helvetica"/>
              </a:rPr>
              <a:t>Your brain has the ability to turn pain up or down. Brain centers that register your thoughts and feelings send nerve fibers down to your spinal cord, where they can increase or decrease pain. </a:t>
            </a:r>
          </a:p>
          <a:p>
            <a:pPr algn="ctr"/>
            <a:endParaRPr lang="en-US" dirty="0">
              <a:latin typeface="Helvetica"/>
              <a:cs typeface="Helvetica"/>
            </a:endParaRPr>
          </a:p>
          <a:p>
            <a:pPr algn="ctr"/>
            <a:r>
              <a:rPr lang="en-US" dirty="0">
                <a:solidFill>
                  <a:schemeClr val="bg1"/>
                </a:solidFill>
                <a:latin typeface="Helvetica"/>
                <a:cs typeface="Helvetica"/>
              </a:rPr>
              <a:t>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a:t>
            </a:r>
          </a:p>
          <a:p>
            <a:pPr algn="ctr"/>
            <a:endParaRPr lang="en-US" dirty="0">
              <a:solidFill>
                <a:schemeClr val="bg1"/>
              </a:solidFill>
              <a:latin typeface="Helvetica"/>
              <a:cs typeface="Helvetica"/>
            </a:endParaRPr>
          </a:p>
          <a:p>
            <a:pPr algn="ctr"/>
            <a:r>
              <a:rPr lang="en-US" dirty="0">
                <a:solidFill>
                  <a:schemeClr val="bg1"/>
                </a:solidFill>
                <a:latin typeface="Helvetica"/>
                <a:cs typeface="Helvetica"/>
              </a:rPr>
              <a:t>Your mindset changes the experience of pain, by changing pain-related signals coming up to the brain from your spinal cord. </a:t>
            </a:r>
          </a:p>
          <a:p>
            <a:pPr algn="ctr"/>
            <a:endParaRPr lang="en-US" dirty="0">
              <a:solidFill>
                <a:schemeClr val="bg1"/>
              </a:solidFill>
              <a:latin typeface="Helvetica"/>
              <a:cs typeface="Helvetica"/>
            </a:endParaRPr>
          </a:p>
          <a:p>
            <a:pPr algn="ctr"/>
            <a:r>
              <a:rPr lang="en-US" dirty="0">
                <a:solidFill>
                  <a:schemeClr val="bg1"/>
                </a:solidFill>
                <a:latin typeface="Helvetica"/>
                <a:cs typeface="Helvetica"/>
              </a:rPr>
              <a:t>Some common strategies, like distraction or trying to ignore pain, may be helpful in some circumstances. But often, pain commands your attention. </a:t>
            </a:r>
          </a:p>
          <a:p>
            <a:pPr algn="ctr"/>
            <a:r>
              <a:rPr lang="en-US" dirty="0">
                <a:solidFill>
                  <a:schemeClr val="bg1"/>
                </a:solidFill>
                <a:latin typeface="Helvetica"/>
                <a:cs typeface="Helvetica"/>
              </a:rPr>
              <a:t>And so distraction doesn’t always work.</a:t>
            </a:r>
          </a:p>
          <a:p>
            <a:pPr algn="ctr"/>
            <a:endParaRPr lang="en-US" dirty="0">
              <a:solidFill>
                <a:schemeClr val="bg1"/>
              </a:solidFill>
              <a:latin typeface="Helvetica"/>
              <a:cs typeface="Helvetica"/>
            </a:endParaRPr>
          </a:p>
          <a:p>
            <a:pPr algn="ctr"/>
            <a:r>
              <a:rPr lang="en-US" b="1" dirty="0">
                <a:solidFill>
                  <a:schemeClr val="bg1"/>
                </a:solidFill>
                <a:latin typeface="Helvetica"/>
                <a:cs typeface="Helvetica"/>
              </a:rPr>
              <a:t>We are going to teach you a different strategy, which might work in different ways than you think. For this study we want you to let go of any ideas you might have about how to control pain, and try out the strategy we are going to teach you</a:t>
            </a:r>
            <a:r>
              <a:rPr lang="en-US" b="1" dirty="0">
                <a:solidFill>
                  <a:schemeClr val="bg1"/>
                </a:solidFill>
              </a:rPr>
              <a:t>. </a:t>
            </a:r>
          </a:p>
          <a:p>
            <a:endParaRPr lang="en-US" dirty="0">
              <a:solidFill>
                <a:schemeClr val="bg1"/>
              </a:solidFill>
            </a:endParaRPr>
          </a:p>
        </p:txBody>
      </p:sp>
    </p:spTree>
    <p:extLst>
      <p:ext uri="{BB962C8B-B14F-4D97-AF65-F5344CB8AC3E}">
        <p14:creationId xmlns:p14="http://schemas.microsoft.com/office/powerpoint/2010/main" val="6537899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696792"/>
            <a:ext cx="8850122" cy="5632312"/>
          </a:xfrm>
          <a:prstGeom prst="rect">
            <a:avLst/>
          </a:prstGeom>
          <a:noFill/>
        </p:spPr>
        <p:txBody>
          <a:bodyPr wrap="square" rtlCol="0">
            <a:spAutoFit/>
          </a:bodyPr>
          <a:lstStyle/>
          <a:p>
            <a:r>
              <a:rPr lang="en-US" dirty="0">
                <a:solidFill>
                  <a:prstClr val="black"/>
                </a:solidFill>
                <a:latin typeface="Helvetica"/>
                <a:cs typeface="Helvetica"/>
              </a:rPr>
              <a:t>In this session, keep the following four ideas in your mind when you experience the sensations: </a:t>
            </a:r>
          </a:p>
          <a:p>
            <a:endParaRPr lang="en-US" dirty="0">
              <a:solidFill>
                <a:prstClr val="black"/>
              </a:solidFill>
              <a:latin typeface="Helvetica"/>
              <a:cs typeface="Helvetica"/>
            </a:endParaRPr>
          </a:p>
          <a:p>
            <a:r>
              <a:rPr lang="en-US" dirty="0">
                <a:solidFill>
                  <a:prstClr val="black"/>
                </a:solidFill>
                <a:latin typeface="Helvetica"/>
                <a:cs typeface="Helvetica"/>
              </a:rPr>
              <a:t>1. This will pass</a:t>
            </a:r>
          </a:p>
          <a:p>
            <a:r>
              <a:rPr lang="en-US" dirty="0">
                <a:solidFill>
                  <a:prstClr val="black"/>
                </a:solidFill>
                <a:latin typeface="Helvetica"/>
                <a:cs typeface="Helvetica"/>
              </a:rPr>
              <a:t>2. This will not hurt my body; it does not mean anything bad for me in the future</a:t>
            </a:r>
          </a:p>
          <a:p>
            <a:r>
              <a:rPr lang="en-US" dirty="0">
                <a:solidFill>
                  <a:prstClr val="black"/>
                </a:solidFill>
                <a:latin typeface="Helvetica"/>
                <a:cs typeface="Helvetica"/>
              </a:rPr>
              <a:t>3. My ability to handle it will make me stronger</a:t>
            </a:r>
          </a:p>
          <a:p>
            <a:r>
              <a:rPr lang="en-US" dirty="0">
                <a:solidFill>
                  <a:prstClr val="black"/>
                </a:solidFill>
                <a:latin typeface="Helvetica"/>
                <a:cs typeface="Helvetica"/>
              </a:rPr>
              <a:t>4. It is an opportunity to practice acceptance and get better and better at it.</a:t>
            </a:r>
          </a:p>
          <a:p>
            <a:r>
              <a:rPr lang="en-US" dirty="0">
                <a:solidFill>
                  <a:srgbClr val="FFFFFF"/>
                </a:solidFill>
                <a:latin typeface="Helvetica"/>
                <a:cs typeface="Helvetica"/>
              </a:rPr>
              <a:t> </a:t>
            </a:r>
          </a:p>
          <a:p>
            <a:r>
              <a:rPr lang="en-US" dirty="0">
                <a:solidFill>
                  <a:srgbClr val="FFFFFF"/>
                </a:solidFill>
                <a:latin typeface="Helvetica"/>
                <a:cs typeface="Helvetica"/>
              </a:rPr>
              <a:t>We’ll do this practice here in an experimental setting, but the principles are very similar to what people use to deal with clinical pain, anxiety, and fear in real life. </a:t>
            </a:r>
          </a:p>
          <a:p>
            <a:endParaRPr lang="en-US" dirty="0">
              <a:solidFill>
                <a:srgbClr val="FFFFFF"/>
              </a:solidFill>
              <a:latin typeface="Helvetica"/>
              <a:cs typeface="Helvetica"/>
            </a:endParaRPr>
          </a:p>
          <a:p>
            <a:r>
              <a:rPr lang="en-US" dirty="0">
                <a:solidFill>
                  <a:srgbClr val="FFFFFF"/>
                </a:solidFill>
                <a:latin typeface="Helvetica"/>
                <a:cs typeface="Helvetica"/>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&amp; more control over time over your ability to transform and shape these experiences.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 </a:t>
            </a:r>
          </a:p>
        </p:txBody>
      </p:sp>
    </p:spTree>
    <p:extLst>
      <p:ext uri="{BB962C8B-B14F-4D97-AF65-F5344CB8AC3E}">
        <p14:creationId xmlns:p14="http://schemas.microsoft.com/office/powerpoint/2010/main" val="35345379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696793"/>
            <a:ext cx="8850122" cy="3139321"/>
          </a:xfrm>
          <a:prstGeom prst="rect">
            <a:avLst/>
          </a:prstGeom>
          <a:noFill/>
        </p:spPr>
        <p:txBody>
          <a:bodyPr wrap="square" rtlCol="0">
            <a:spAutoFit/>
          </a:bodyPr>
          <a:lstStyle/>
          <a:p>
            <a:r>
              <a:rPr lang="en-US" dirty="0">
                <a:solidFill>
                  <a:prstClr val="black"/>
                </a:solidFill>
                <a:latin typeface="Helvetica"/>
                <a:cs typeface="Helvetica"/>
              </a:rPr>
              <a:t>In this session, keep the following four ideas in your mind when you experience the sensations: </a:t>
            </a:r>
          </a:p>
          <a:p>
            <a:endParaRPr lang="en-US" dirty="0">
              <a:solidFill>
                <a:prstClr val="black"/>
              </a:solidFill>
              <a:latin typeface="Helvetica"/>
              <a:cs typeface="Helvetica"/>
            </a:endParaRPr>
          </a:p>
          <a:p>
            <a:r>
              <a:rPr lang="en-US" dirty="0">
                <a:solidFill>
                  <a:prstClr val="black"/>
                </a:solidFill>
                <a:latin typeface="Helvetica"/>
                <a:cs typeface="Helvetica"/>
              </a:rPr>
              <a:t>1. This will pass</a:t>
            </a:r>
          </a:p>
          <a:p>
            <a:r>
              <a:rPr lang="en-US" dirty="0">
                <a:solidFill>
                  <a:prstClr val="black"/>
                </a:solidFill>
                <a:latin typeface="Helvetica"/>
                <a:cs typeface="Helvetica"/>
              </a:rPr>
              <a:t>2. This will not hurt my body; it does not mean anything bad for me in the future</a:t>
            </a:r>
          </a:p>
          <a:p>
            <a:r>
              <a:rPr lang="en-US" dirty="0">
                <a:solidFill>
                  <a:prstClr val="black"/>
                </a:solidFill>
                <a:latin typeface="Helvetica"/>
                <a:cs typeface="Helvetica"/>
              </a:rPr>
              <a:t>3. My ability to handle it will make me stronger</a:t>
            </a:r>
          </a:p>
          <a:p>
            <a:r>
              <a:rPr lang="en-US" dirty="0">
                <a:solidFill>
                  <a:prstClr val="black"/>
                </a:solidFill>
                <a:latin typeface="Helvetica"/>
                <a:cs typeface="Helvetica"/>
              </a:rPr>
              <a:t>4. It is an opportunity to practice acceptance and get better and better at it.</a:t>
            </a:r>
          </a:p>
          <a:p>
            <a:r>
              <a:rPr lang="en-US" dirty="0">
                <a:solidFill>
                  <a:prstClr val="black"/>
                </a:solidFill>
                <a:latin typeface="Helvetica"/>
                <a:cs typeface="Helvetica"/>
              </a:rPr>
              <a:t> </a:t>
            </a:r>
          </a:p>
          <a:p>
            <a:r>
              <a:rPr lang="en-US" dirty="0">
                <a:solidFill>
                  <a:prstClr val="black"/>
                </a:solidFill>
                <a:latin typeface="Helvetica"/>
                <a:cs typeface="Helvetica"/>
              </a:rPr>
              <a:t>We’ll do this practice here in an experimental setting, but the principles are very similar to what people use to deal with clinical pain, anxiety, and fear in real life. </a:t>
            </a:r>
          </a:p>
          <a:p>
            <a:pPr algn="ctr"/>
            <a:r>
              <a:rPr lang="en-US" dirty="0">
                <a:solidFill>
                  <a:prstClr val="black"/>
                </a:solidFill>
                <a:latin typeface="Helvetica"/>
                <a:cs typeface="Helvetica"/>
              </a:rPr>
              <a:t> </a:t>
            </a:r>
          </a:p>
        </p:txBody>
      </p:sp>
    </p:spTree>
    <p:extLst>
      <p:ext uri="{BB962C8B-B14F-4D97-AF65-F5344CB8AC3E}">
        <p14:creationId xmlns:p14="http://schemas.microsoft.com/office/powerpoint/2010/main" val="19395867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696793"/>
            <a:ext cx="8850122" cy="5909311"/>
          </a:xfrm>
          <a:prstGeom prst="rect">
            <a:avLst/>
          </a:prstGeom>
          <a:noFill/>
        </p:spPr>
        <p:txBody>
          <a:bodyPr wrap="square" rtlCol="0">
            <a:spAutoFit/>
          </a:bodyPr>
          <a:lstStyle/>
          <a:p>
            <a:r>
              <a:rPr lang="en-US" dirty="0">
                <a:solidFill>
                  <a:prstClr val="black"/>
                </a:solidFill>
                <a:latin typeface="Helvetica"/>
                <a:cs typeface="Helvetica"/>
              </a:rPr>
              <a:t>In this session, keep the following four ideas in your mind when you experience the sensations: </a:t>
            </a:r>
          </a:p>
          <a:p>
            <a:endParaRPr lang="en-US" dirty="0">
              <a:solidFill>
                <a:prstClr val="black"/>
              </a:solidFill>
              <a:latin typeface="Helvetica"/>
              <a:cs typeface="Helvetica"/>
            </a:endParaRPr>
          </a:p>
          <a:p>
            <a:r>
              <a:rPr lang="en-US" dirty="0">
                <a:solidFill>
                  <a:prstClr val="black"/>
                </a:solidFill>
                <a:latin typeface="Helvetica"/>
                <a:cs typeface="Helvetica"/>
              </a:rPr>
              <a:t>1. This will pass</a:t>
            </a:r>
          </a:p>
          <a:p>
            <a:r>
              <a:rPr lang="en-US" dirty="0">
                <a:solidFill>
                  <a:prstClr val="black"/>
                </a:solidFill>
                <a:latin typeface="Helvetica"/>
                <a:cs typeface="Helvetica"/>
              </a:rPr>
              <a:t>2. This will not hurt my body; it does not mean anything bad for me in the future</a:t>
            </a:r>
          </a:p>
          <a:p>
            <a:r>
              <a:rPr lang="en-US" dirty="0">
                <a:solidFill>
                  <a:prstClr val="black"/>
                </a:solidFill>
                <a:latin typeface="Helvetica"/>
                <a:cs typeface="Helvetica"/>
              </a:rPr>
              <a:t>3. My ability to handle it will make me stronger</a:t>
            </a:r>
          </a:p>
          <a:p>
            <a:r>
              <a:rPr lang="en-US" dirty="0">
                <a:solidFill>
                  <a:prstClr val="black"/>
                </a:solidFill>
                <a:latin typeface="Helvetica"/>
                <a:cs typeface="Helvetica"/>
              </a:rPr>
              <a:t>4. It is an opportunity to practice acceptance and get better and better at it.</a:t>
            </a:r>
          </a:p>
          <a:p>
            <a:r>
              <a:rPr lang="en-US" dirty="0">
                <a:solidFill>
                  <a:prstClr val="black"/>
                </a:solidFill>
                <a:latin typeface="Helvetica"/>
                <a:cs typeface="Helvetica"/>
              </a:rPr>
              <a:t> </a:t>
            </a:r>
          </a:p>
          <a:p>
            <a:r>
              <a:rPr lang="en-US" dirty="0">
                <a:solidFill>
                  <a:prstClr val="black"/>
                </a:solidFill>
                <a:latin typeface="Helvetica"/>
                <a:cs typeface="Helvetica"/>
              </a:rPr>
              <a:t>We’ll do this practice here in an experimental setting, but the principles are very similar to what people use to deal with clinical pain, anxiety, and fear in real life. </a:t>
            </a:r>
          </a:p>
          <a:p>
            <a:endParaRPr lang="en-US" dirty="0">
              <a:solidFill>
                <a:prstClr val="black"/>
              </a:solidFill>
              <a:latin typeface="Helvetica"/>
              <a:cs typeface="Helvetica"/>
            </a:endParaRPr>
          </a:p>
          <a:p>
            <a:r>
              <a:rPr lang="en-US" dirty="0">
                <a:solidFill>
                  <a:prstClr val="black"/>
                </a:solidFill>
                <a:latin typeface="Helvetica"/>
                <a:cs typeface="Helvetica"/>
              </a:rPr>
              <a:t>There is one more point: Everything you do or think gets “stamped in” to your brain over time.  Every thought and action gets easier and, eventually, more automatic as you continue to do it.  So every kind of mental training is a practice, just like this training we are doing here today.  It may be easy for you, or it may seem hard at first. The key is to find what works for you, and practice it.  Do not worry right now about how well you can do any of these phases. Like with any practice, you will gain more and more control over time over your ability to transform and shape these experiences. </a:t>
            </a:r>
          </a:p>
          <a:p>
            <a:pPr algn="ctr"/>
            <a:endParaRPr lang="en-US" dirty="0">
              <a:solidFill>
                <a:prstClr val="black"/>
              </a:solidFill>
              <a:latin typeface="Helvetica"/>
              <a:cs typeface="Helvetica"/>
            </a:endParaRPr>
          </a:p>
          <a:p>
            <a:pPr algn="ctr"/>
            <a:r>
              <a:rPr lang="en-US" dirty="0">
                <a:solidFill>
                  <a:prstClr val="black"/>
                </a:solidFill>
                <a:latin typeface="Helvetica"/>
                <a:cs typeface="Helvetica"/>
              </a:rPr>
              <a:t> </a:t>
            </a:r>
          </a:p>
        </p:txBody>
      </p:sp>
    </p:spTree>
    <p:extLst>
      <p:ext uri="{BB962C8B-B14F-4D97-AF65-F5344CB8AC3E}">
        <p14:creationId xmlns:p14="http://schemas.microsoft.com/office/powerpoint/2010/main" val="34711774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63C9AAF-2AED-4FF5-9C18-A475241EE182}"/>
              </a:ext>
            </a:extLst>
          </p:cNvPr>
          <p:cNvSpPr txBox="1">
            <a:spLocks/>
          </p:cNvSpPr>
          <p:nvPr/>
        </p:nvSpPr>
        <p:spPr>
          <a:xfrm>
            <a:off x="2674820" y="2487792"/>
            <a:ext cx="6821842" cy="1143000"/>
          </a:xfrm>
          <a:prstGeom prst="rect">
            <a:avLst/>
          </a:prstGeom>
          <a:ln w="28575">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Helvetica"/>
                <a:ea typeface="+mj-ea"/>
                <a:cs typeface="Helvetica"/>
              </a:rPr>
              <a:t>Are you ready to practice?</a:t>
            </a:r>
          </a:p>
        </p:txBody>
      </p:sp>
    </p:spTree>
    <p:extLst>
      <p:ext uri="{BB962C8B-B14F-4D97-AF65-F5344CB8AC3E}">
        <p14:creationId xmlns:p14="http://schemas.microsoft.com/office/powerpoint/2010/main" val="7433119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1B7EDB-506C-44BC-96E8-585C57BBA5EA}"/>
              </a:ext>
            </a:extLst>
          </p:cNvPr>
          <p:cNvSpPr>
            <a:spLocks noGrp="1"/>
          </p:cNvSpPr>
          <p:nvPr>
            <p:ph idx="1"/>
          </p:nvPr>
        </p:nvSpPr>
        <p:spPr>
          <a:xfrm>
            <a:off x="838200" y="723900"/>
            <a:ext cx="10515600" cy="5453063"/>
          </a:xfrm>
        </p:spPr>
        <p:txBody>
          <a:bodyPr>
            <a:normAutofit fontScale="92500" lnSpcReduction="20000"/>
          </a:bodyPr>
          <a:lstStyle/>
          <a:p>
            <a:pPr marL="0" indent="0">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Now we are going to do a practice that involves getting comfortable and focused on your body. This will prepare your body and mind for the upcoming session. This practice will make your mind receptive, better able to receive and practice the acceptance strategy. In order to practice you need to let go of everyday thoughts and focus on sensations in your body. You will practice to focus on the connection between mind &amp; body, with your full attention.</a:t>
            </a:r>
          </a:p>
          <a:p>
            <a:pPr marL="0" indent="0">
              <a:buNone/>
            </a:pPr>
            <a:endParaRPr lang="en-US" sz="1800" dirty="0">
              <a:latin typeface="Arial" panose="020B0604020202020204" pitchFamily="34" charset="0"/>
              <a:ea typeface="ＭＳ 明朝" panose="02020609040205080304" pitchFamily="17" charset="-128"/>
              <a:cs typeface="Times New Roman" panose="02020603050405020304" pitchFamily="18" charset="0"/>
            </a:endParaRPr>
          </a:p>
          <a:p>
            <a:pPr marL="0" marR="0" indent="0">
              <a:spcBef>
                <a:spcPts val="0"/>
              </a:spcBef>
              <a:spcAft>
                <a:spcPts val="0"/>
              </a:spcAft>
            </a:pPr>
            <a:r>
              <a:rPr lang="en-US" sz="1800" dirty="0">
                <a:effectLst/>
                <a:latin typeface="Arial" panose="020B0604020202020204" pitchFamily="34" charset="0"/>
                <a:ea typeface="MS Mincho" panose="02020609040205080304" pitchFamily="49" charset="-128"/>
                <a:cs typeface="Times New Roman" panose="02020603050405020304" pitchFamily="18" charset="0"/>
              </a:rPr>
              <a:t>Look up as far as you possibly can, into your head, and gently let your eyes close.</a:t>
            </a: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pP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pPr>
            <a:r>
              <a:rPr lang="en-US" sz="1800" dirty="0">
                <a:effectLst/>
                <a:latin typeface="Arial" panose="020B0604020202020204" pitchFamily="34" charset="0"/>
                <a:ea typeface="MS Mincho" panose="02020609040205080304" pitchFamily="49" charset="-128"/>
                <a:cs typeface="Times New Roman" panose="02020603050405020304" pitchFamily="18" charset="0"/>
              </a:rPr>
              <a:t>Pay close attention to your breath going in and out. </a:t>
            </a:r>
            <a:r>
              <a:rPr lang="en-US" sz="1800" dirty="0">
                <a:effectLst/>
                <a:latin typeface="Cambria" panose="02040503050406030204" pitchFamily="18" charset="0"/>
                <a:ea typeface="MS Mincho" panose="02020609040205080304" pitchFamily="49" charset="-128"/>
                <a:cs typeface="Times New Roman" panose="02020603050405020304" pitchFamily="18" charset="0"/>
              </a:rPr>
              <a:t> </a:t>
            </a:r>
          </a:p>
          <a:p>
            <a:pPr marL="0" marR="0" indent="0">
              <a:spcBef>
                <a:spcPts val="0"/>
              </a:spcBef>
              <a:spcAft>
                <a:spcPts val="0"/>
              </a:spcAft>
              <a:buNone/>
            </a:pPr>
            <a:r>
              <a:rPr lang="en-US" sz="1800" dirty="0">
                <a:effectLst/>
                <a:latin typeface="Arial" panose="020B0604020202020204" pitchFamily="34" charset="0"/>
                <a:ea typeface="MS Mincho" panose="02020609040205080304" pitchFamily="49" charset="-128"/>
                <a:cs typeface="Times New Roman" panose="02020603050405020304" pitchFamily="18" charset="0"/>
              </a:rPr>
              <a:t> </a:t>
            </a: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pPr>
            <a:r>
              <a:rPr lang="en-US" sz="1800" dirty="0">
                <a:effectLst/>
                <a:latin typeface="Arial" panose="020B0604020202020204" pitchFamily="34" charset="0"/>
                <a:ea typeface="MS Mincho" panose="02020609040205080304" pitchFamily="49" charset="-128"/>
                <a:cs typeface="Times New Roman" panose="02020603050405020304" pitchFamily="18" charset="0"/>
              </a:rPr>
              <a:t>Feel your body being comfortable in the chair. </a:t>
            </a: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buNone/>
            </a:pP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pPr>
            <a:r>
              <a:rPr lang="en-US" sz="1800" i="1" u="sng" dirty="0">
                <a:effectLst/>
                <a:latin typeface="Arial" panose="020B0604020202020204" pitchFamily="34" charset="0"/>
                <a:ea typeface="MS Mincho" panose="02020609040205080304" pitchFamily="49" charset="-128"/>
                <a:cs typeface="Times New Roman" panose="02020603050405020304" pitchFamily="18" charset="0"/>
              </a:rPr>
              <a:t>Why?</a:t>
            </a: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pPr>
            <a:r>
              <a:rPr lang="en-US" sz="1800" i="1" dirty="0">
                <a:effectLst/>
                <a:latin typeface="Arial" panose="020B0604020202020204" pitchFamily="34" charset="0"/>
                <a:ea typeface="MS Mincho" panose="02020609040205080304" pitchFamily="49" charset="-128"/>
                <a:cs typeface="Times New Roman" panose="02020603050405020304" pitchFamily="18" charset="0"/>
              </a:rPr>
              <a:t>These unique cues and behaviors create unique patterns of brain activity, which your brain associates with what comes next. You are conditioning your brain to ‘drop in’ to a receptive state when you engage the inception. Over time, when you engage the inception, your brain will know what state is supposed to come next.  </a:t>
            </a: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buNone/>
            </a:pP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pPr>
            <a:r>
              <a:rPr lang="en-US" sz="1800" dirty="0">
                <a:effectLst/>
                <a:latin typeface="Arial" panose="020B0604020202020204" pitchFamily="34" charset="0"/>
                <a:ea typeface="MS Mincho" panose="02020609040205080304" pitchFamily="49" charset="-128"/>
                <a:cs typeface="Times New Roman" panose="02020603050405020304" pitchFamily="18" charset="0"/>
              </a:rPr>
              <a:t>Now, eyes still closed, feel your body float through the chair. Spend a minute or two exploring this floating feeling.</a:t>
            </a:r>
            <a:endParaRPr lang="en-US" sz="1800" dirty="0">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buNone/>
            </a:pPr>
            <a:r>
              <a:rPr lang="en-US" sz="1800" i="1" dirty="0">
                <a:solidFill>
                  <a:srgbClr val="3366FF"/>
                </a:solidFill>
                <a:effectLst/>
                <a:latin typeface="Arial" panose="020B0604020202020204" pitchFamily="34" charset="0"/>
                <a:ea typeface="MS Mincho" panose="02020609040205080304" pitchFamily="49" charset="-128"/>
                <a:cs typeface="Times New Roman" panose="02020603050405020304" pitchFamily="18" charset="0"/>
              </a:rPr>
              <a:t> </a:t>
            </a: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pPr>
            <a:r>
              <a:rPr lang="en-US" sz="1800" i="1" u="sng" dirty="0">
                <a:effectLst/>
                <a:latin typeface="Arial" panose="020B0604020202020204" pitchFamily="34" charset="0"/>
                <a:ea typeface="MS Mincho" panose="02020609040205080304" pitchFamily="49" charset="-128"/>
                <a:cs typeface="Times New Roman" panose="02020603050405020304" pitchFamily="18" charset="0"/>
              </a:rPr>
              <a:t>Why?</a:t>
            </a: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pPr>
            <a:r>
              <a:rPr lang="en-US" sz="1800" i="1" dirty="0">
                <a:effectLst/>
                <a:latin typeface="Arial" panose="020B0604020202020204" pitchFamily="34" charset="0"/>
                <a:ea typeface="MS Mincho" panose="02020609040205080304" pitchFamily="49" charset="-128"/>
                <a:cs typeface="Times New Roman" panose="02020603050405020304" pitchFamily="18" charset="0"/>
              </a:rPr>
              <a:t>You are creating a unique mind and brain state in which your imagination is active, and your mind is receptive to your suggestions. You are disengaging from your everyday thoughts and bodily sensations to experience something new. Your imagination is in control of these new experiences you are creating.  This makes your mind both receptive and in control.</a:t>
            </a:r>
            <a:r>
              <a:rPr lang="en-US" sz="1800" dirty="0">
                <a:effectLst/>
                <a:latin typeface="Cambria" panose="02040503050406030204" pitchFamily="18" charset="0"/>
                <a:ea typeface="MS Mincho" panose="02020609040205080304" pitchFamily="49" charset="-128"/>
                <a:cs typeface="Times New Roman" panose="02020603050405020304" pitchFamily="18" charset="0"/>
              </a:rPr>
              <a:t>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p:txBody>
      </p:sp>
    </p:spTree>
    <p:extLst>
      <p:ext uri="{BB962C8B-B14F-4D97-AF65-F5344CB8AC3E}">
        <p14:creationId xmlns:p14="http://schemas.microsoft.com/office/powerpoint/2010/main" val="3054754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A8D796-BCAB-4441-BE9D-087811C1A6D0}"/>
              </a:ext>
            </a:extLst>
          </p:cNvPr>
          <p:cNvSpPr>
            <a:spLocks noGrp="1"/>
          </p:cNvSpPr>
          <p:nvPr>
            <p:ph idx="1"/>
          </p:nvPr>
        </p:nvSpPr>
        <p:spPr>
          <a:xfrm>
            <a:off x="838200" y="482600"/>
            <a:ext cx="10515600" cy="5694363"/>
          </a:xfrm>
        </p:spPr>
        <p:txBody>
          <a:bodyPr>
            <a:normAutofit fontScale="92500" lnSpcReduction="20000"/>
          </a:bodyPr>
          <a:lstStyle/>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Pay close attention to your breath going in and out.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Breathing in through the nose, and out through the mouth. And with the next out breath, gentle close your eyes. And in closing the eyes, just becoming more aware of different physical sensations, in particular the weight of the body and the contact between the body and the chair, between the soles of the feet and the floor, and the hands and the arms, between the leg and the chair. At the same time, take a moment to notice any sound. Remember allowing sounds to come and go, in and out of your awareness. </a:t>
            </a:r>
          </a:p>
          <a:p>
            <a:pPr marL="0" marR="0" indent="0" algn="just">
              <a:spcBef>
                <a:spcPts val="0"/>
              </a:spcBef>
              <a:spcAft>
                <a:spcPts val="0"/>
              </a:spcAft>
              <a:buNone/>
            </a:pPr>
            <a:endParaRPr lang="en-US" sz="1800" dirty="0">
              <a:latin typeface="Arial" panose="020B0604020202020204" pitchFamily="34"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The moment you realize that your minds wandered off, just gently bring the attention back again.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Then, as you bring the attention back to the body now, just checking in with the body, noticing how the body feels today. Getting a sense of lightness, heaviness, stillness, restlessness. Just general sense of the condition of the body right now. Just to help with that process, starting the top of your head, just gently scanning down through the body, just identifying those areas of comfort, discomfort. Just building up the picture as you go.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Remember as soon as you realize the mind has wandered, just gently bring in your attention back again. And as you scan down through the body, and starting to notice the physical sensations that movement of breath of the body, rising and pulling sensation.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Feel your body being comfortable in the chair.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Now, eyes still closed, feel your body float through the chair. Spend a minute or two exploring this floating feeling.</a:t>
            </a:r>
          </a:p>
        </p:txBody>
      </p:sp>
    </p:spTree>
    <p:extLst>
      <p:ext uri="{BB962C8B-B14F-4D97-AF65-F5344CB8AC3E}">
        <p14:creationId xmlns:p14="http://schemas.microsoft.com/office/powerpoint/2010/main" val="25464749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A5141D-E62C-4BD2-9085-073C1ECB2873}"/>
              </a:ext>
            </a:extLst>
          </p:cNvPr>
          <p:cNvSpPr>
            <a:spLocks noGrp="1"/>
          </p:cNvSpPr>
          <p:nvPr>
            <p:ph idx="1"/>
          </p:nvPr>
        </p:nvSpPr>
        <p:spPr>
          <a:xfrm>
            <a:off x="838200" y="596900"/>
            <a:ext cx="10515600" cy="5580063"/>
          </a:xfrm>
        </p:spPr>
        <p:txBody>
          <a:bodyPr>
            <a:normAutofit/>
          </a:bodyPr>
          <a:lstStyle/>
          <a:p>
            <a:pPr marL="0" marR="0" indent="0" algn="just">
              <a:spcBef>
                <a:spcPts val="0"/>
              </a:spcBef>
              <a:spcAft>
                <a:spcPts val="0"/>
              </a:spcAft>
              <a:buNone/>
            </a:pPr>
            <a:r>
              <a:rPr lang="en-US" sz="1800" i="1" dirty="0">
                <a:effectLst/>
                <a:latin typeface="Arial" panose="020B0604020202020204" pitchFamily="34" charset="0"/>
                <a:ea typeface="ＭＳ 明朝" panose="02020609040205080304" pitchFamily="17" charset="-128"/>
                <a:cs typeface="Times New Roman" panose="02020603050405020304" pitchFamily="18" charset="0"/>
              </a:rPr>
              <a:t>Imagine the </a:t>
            </a:r>
            <a:r>
              <a:rPr lang="en-US" sz="1800" i="1" dirty="0" err="1">
                <a:effectLst/>
                <a:latin typeface="Arial" panose="020B0604020202020204" pitchFamily="34" charset="0"/>
                <a:ea typeface="ＭＳ 明朝" panose="02020609040205080304" pitchFamily="17" charset="-128"/>
                <a:cs typeface="Times New Roman" panose="02020603050405020304" pitchFamily="18" charset="0"/>
              </a:rPr>
              <a:t>thermode</a:t>
            </a:r>
            <a:r>
              <a:rPr lang="en-US" sz="1800" i="1" dirty="0">
                <a:effectLst/>
                <a:latin typeface="Arial" panose="020B0604020202020204" pitchFamily="34" charset="0"/>
                <a:ea typeface="ＭＳ 明朝" panose="02020609040205080304" pitchFamily="17" charset="-128"/>
                <a:cs typeface="Times New Roman" panose="02020603050405020304" pitchFamily="18" charset="0"/>
              </a:rPr>
              <a:t> burning against your pressed skin.</a:t>
            </a:r>
          </a:p>
          <a:p>
            <a:pPr marL="0" marR="0" indent="0" algn="just">
              <a:spcBef>
                <a:spcPts val="0"/>
              </a:spcBef>
              <a:spcAft>
                <a:spcPts val="0"/>
              </a:spcAft>
              <a:buNone/>
            </a:pPr>
            <a:endParaRPr lang="en-US" sz="1800" i="1" dirty="0">
              <a:effectLst/>
              <a:latin typeface="Arial" panose="020B0604020202020204" pitchFamily="34"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i="1" dirty="0">
                <a:effectLst/>
                <a:latin typeface="Arial" panose="020B0604020202020204" pitchFamily="34" charset="0"/>
                <a:ea typeface="ＭＳ 明朝" panose="02020609040205080304" pitchFamily="17" charset="-128"/>
                <a:cs typeface="Times New Roman" panose="02020603050405020304" pitchFamily="18" charset="0"/>
              </a:rPr>
              <a:t>The ‘negative’ sensations you feel are composed of two parts.  The sensory experience itself and your judgment of it, its ‘goodness’ or ‘badness.’ With </a:t>
            </a:r>
            <a:r>
              <a:rPr lang="en-US" sz="1800" b="1" i="1" dirty="0">
                <a:effectLst/>
                <a:latin typeface="Arial" panose="020B0604020202020204" pitchFamily="34" charset="0"/>
                <a:ea typeface="ＭＳ 明朝" panose="02020609040205080304" pitchFamily="17" charset="-128"/>
                <a:cs typeface="Times New Roman" panose="02020603050405020304" pitchFamily="18" charset="0"/>
              </a:rPr>
              <a:t>acceptance</a:t>
            </a:r>
            <a:r>
              <a:rPr lang="en-US" sz="1800" i="1" dirty="0">
                <a:effectLst/>
                <a:latin typeface="Arial" panose="020B0604020202020204" pitchFamily="34" charset="0"/>
                <a:ea typeface="ＭＳ 明朝" panose="02020609040205080304" pitchFamily="17" charset="-128"/>
                <a:cs typeface="Times New Roman" panose="02020603050405020304" pitchFamily="18" charset="0"/>
              </a:rPr>
              <a:t>, you are disengaging the brain circuits related to the ‘badness’ from the sensory experience.</a:t>
            </a:r>
          </a:p>
          <a:p>
            <a:pPr marL="0" marR="0" indent="0" algn="just">
              <a:spcBef>
                <a:spcPts val="0"/>
              </a:spcBef>
              <a:spcAft>
                <a:spcPts val="0"/>
              </a:spcAft>
              <a:buNone/>
            </a:pP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Locate the sensation on your </a:t>
            </a:r>
            <a:r>
              <a:rPr lang="en-US" sz="1800" dirty="0">
                <a:latin typeface="Arial" panose="020B0604020202020204" pitchFamily="34" charset="0"/>
                <a:ea typeface="ＭＳ 明朝" panose="02020609040205080304" pitchFamily="17" charset="-128"/>
                <a:cs typeface="Times New Roman" panose="02020603050405020304" pitchFamily="18" charset="0"/>
              </a:rPr>
              <a:t>skin</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Notice the sensation, but don’t try to respond or react. Just experience it for the sensation that it is. Feel how it feels in your body.</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endParaRPr lang="en-US" sz="1800" dirty="0">
              <a:effectLst/>
              <a:latin typeface="Arial" panose="020B0604020202020204" pitchFamily="34"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If you do notice yourself reacting, or feeling like you need to </a:t>
            </a:r>
            <a:r>
              <a:rPr lang="en-US" sz="1800" i="1" dirty="0">
                <a:effectLst/>
                <a:latin typeface="Arial" panose="020B0604020202020204" pitchFamily="34" charset="0"/>
                <a:ea typeface="ＭＳ 明朝" panose="02020609040205080304" pitchFamily="17" charset="-128"/>
                <a:cs typeface="Times New Roman" panose="02020603050405020304" pitchFamily="18" charset="0"/>
              </a:rPr>
              <a:t>do</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something, quietly let that feeling go and return to focusing on the sensation, with curiosity, to see how it evolves moment by moment. Remind yourself that at this moment, there is nothing to do. Just feel the sensation. Remind yourself that this is just an experience. It will pass by.</a:t>
            </a:r>
          </a:p>
        </p:txBody>
      </p:sp>
    </p:spTree>
    <p:extLst>
      <p:ext uri="{BB962C8B-B14F-4D97-AF65-F5344CB8AC3E}">
        <p14:creationId xmlns:p14="http://schemas.microsoft.com/office/powerpoint/2010/main" val="26438807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FE8606-C874-4213-A166-B2B1EFDD97D4}"/>
              </a:ext>
            </a:extLst>
          </p:cNvPr>
          <p:cNvSpPr>
            <a:spLocks noGrp="1"/>
          </p:cNvSpPr>
          <p:nvPr>
            <p:ph idx="1"/>
          </p:nvPr>
        </p:nvSpPr>
        <p:spPr>
          <a:xfrm>
            <a:off x="838200" y="495300"/>
            <a:ext cx="10515600" cy="5681663"/>
          </a:xfrm>
        </p:spPr>
        <p:txBody>
          <a:bodyPr>
            <a:normAutofit fontScale="85000" lnSpcReduction="20000"/>
          </a:bodyPr>
          <a:lstStyle/>
          <a:p>
            <a:pPr marL="0" indent="0" algn="just">
              <a:spcBef>
                <a:spcPts val="0"/>
              </a:spcBef>
              <a:buNone/>
            </a:pPr>
            <a:r>
              <a:rPr lang="en-US" sz="1800" i="1" dirty="0">
                <a:effectLst/>
                <a:latin typeface="Arial" panose="020B0604020202020204" pitchFamily="34" charset="0"/>
                <a:ea typeface="ＭＳ 明朝" panose="02020609040205080304" pitchFamily="17" charset="-128"/>
                <a:cs typeface="Times New Roman" panose="02020603050405020304" pitchFamily="18" charset="0"/>
              </a:rPr>
              <a:t>Imagine the </a:t>
            </a:r>
            <a:r>
              <a:rPr lang="en-US" sz="1800" i="1" dirty="0" err="1">
                <a:effectLst/>
                <a:latin typeface="Arial" panose="020B0604020202020204" pitchFamily="34" charset="0"/>
                <a:ea typeface="ＭＳ 明朝" panose="02020609040205080304" pitchFamily="17" charset="-128"/>
                <a:cs typeface="Times New Roman" panose="02020603050405020304" pitchFamily="18" charset="0"/>
              </a:rPr>
              <a:t>thermode</a:t>
            </a:r>
            <a:r>
              <a:rPr lang="en-US" sz="1800" i="1" dirty="0">
                <a:effectLst/>
                <a:latin typeface="Arial" panose="020B0604020202020204" pitchFamily="34" charset="0"/>
                <a:ea typeface="ＭＳ 明朝" panose="02020609040205080304" pitchFamily="17" charset="-128"/>
                <a:cs typeface="Times New Roman" panose="02020603050405020304" pitchFamily="18" charset="0"/>
              </a:rPr>
              <a:t> burning against your pressed skin. </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Notice the sensation. Focus on where the sensation is in your body. Think about what the sensation feels like. </a:t>
            </a:r>
          </a:p>
          <a:p>
            <a:pPr marL="0" indent="0" algn="just">
              <a:spcBef>
                <a:spcPts val="0"/>
              </a:spcBef>
              <a:buNone/>
            </a:pP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Now we will show you 3 ways of transforming the sensation. One or more of these may work for you.</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342900" marR="0" indent="-342900" algn="just">
              <a:spcBef>
                <a:spcPts val="0"/>
              </a:spcBef>
              <a:spcAft>
                <a:spcPts val="0"/>
              </a:spcAft>
              <a:buAutoNum type="arabicParenR"/>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If the sensation feels localized to one part of your body, make it </a:t>
            </a:r>
            <a:r>
              <a:rPr lang="en-US" sz="1800" b="1" dirty="0">
                <a:effectLst/>
                <a:latin typeface="Arial" panose="020B0604020202020204" pitchFamily="34" charset="0"/>
                <a:ea typeface="ＭＳ 明朝" panose="02020609040205080304" pitchFamily="17" charset="-128"/>
                <a:cs typeface="Times New Roman" panose="02020603050405020304" pitchFamily="18" charset="0"/>
              </a:rPr>
              <a:t>dull</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and </a:t>
            </a:r>
            <a:r>
              <a:rPr lang="en-US" sz="1800" u="sng" dirty="0">
                <a:effectLst/>
                <a:latin typeface="Arial" panose="020B0604020202020204" pitchFamily="34" charset="0"/>
                <a:ea typeface="ＭＳ 明朝" panose="02020609040205080304" pitchFamily="17" charset="-128"/>
                <a:cs typeface="Times New Roman" panose="02020603050405020304" pitchFamily="18" charset="0"/>
              </a:rPr>
              <a:t>spread the sensation out </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to nearby areas. If it is too hot, change it into </a:t>
            </a:r>
            <a:r>
              <a:rPr lang="en-US" sz="1800" b="1" dirty="0">
                <a:effectLst/>
                <a:latin typeface="Arial" panose="020B0604020202020204" pitchFamily="34" charset="0"/>
                <a:ea typeface="ＭＳ 明朝" panose="02020609040205080304" pitchFamily="17" charset="-128"/>
                <a:cs typeface="Times New Roman" panose="02020603050405020304" pitchFamily="18" charset="0"/>
              </a:rPr>
              <a:t>spreading warmth </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imagine being in a warm bath – or you might want to change it into spreading </a:t>
            </a:r>
            <a:r>
              <a:rPr lang="en-US" sz="1800" b="1" dirty="0">
                <a:effectLst/>
                <a:latin typeface="Arial" panose="020B0604020202020204" pitchFamily="34" charset="0"/>
                <a:ea typeface="ＭＳ 明朝" panose="02020609040205080304" pitchFamily="17" charset="-128"/>
                <a:cs typeface="Times New Roman" panose="02020603050405020304" pitchFamily="18" charset="0"/>
              </a:rPr>
              <a:t>cool numbness</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or some other sensation, whatever makes this sensation more pleasant. If it is too cold, change it into </a:t>
            </a:r>
            <a:r>
              <a:rPr lang="en-US" sz="1800" b="1" dirty="0">
                <a:effectLst/>
                <a:latin typeface="Arial" panose="020B0604020202020204" pitchFamily="34" charset="0"/>
                <a:ea typeface="ＭＳ 明朝" panose="02020609040205080304" pitchFamily="17" charset="-128"/>
                <a:cs typeface="Times New Roman" panose="02020603050405020304" pitchFamily="18" charset="0"/>
              </a:rPr>
              <a:t>tingling numbness </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or you might want to change it into </a:t>
            </a:r>
            <a:r>
              <a:rPr lang="en-US" sz="1800" b="1" dirty="0">
                <a:effectLst/>
                <a:latin typeface="Arial" panose="020B0604020202020204" pitchFamily="34" charset="0"/>
                <a:ea typeface="ＭＳ 明朝" panose="02020609040205080304" pitchFamily="17" charset="-128"/>
                <a:cs typeface="Times New Roman" panose="02020603050405020304" pitchFamily="18" charset="0"/>
              </a:rPr>
              <a:t>warmth</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whatever works for you and makes this sensation more pleasant.</a:t>
            </a:r>
          </a:p>
          <a:p>
            <a:pPr marL="342900" marR="0" indent="-342900" algn="just">
              <a:spcBef>
                <a:spcPts val="0"/>
              </a:spcBef>
              <a:spcAft>
                <a:spcPts val="0"/>
              </a:spcAft>
              <a:buAutoNum type="arabicParenR"/>
            </a:pPr>
            <a:r>
              <a:rPr lang="en-US" sz="1800" u="sng" dirty="0">
                <a:effectLst/>
                <a:latin typeface="Arial" panose="020B0604020202020204" pitchFamily="34" charset="0"/>
                <a:ea typeface="ＭＳ 明朝" panose="02020609040205080304" pitchFamily="17" charset="-128"/>
                <a:cs typeface="Times New Roman" panose="02020603050405020304" pitchFamily="18" charset="0"/>
              </a:rPr>
              <a:t>Create an object </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from the sensation you are experiencing. What does this object </a:t>
            </a:r>
            <a:r>
              <a:rPr lang="en-US" sz="1800" b="1" dirty="0">
                <a:effectLst/>
                <a:latin typeface="Arial" panose="020B0604020202020204" pitchFamily="34" charset="0"/>
                <a:ea typeface="ＭＳ 明朝" panose="02020609040205080304" pitchFamily="17" charset="-128"/>
                <a:cs typeface="Times New Roman" panose="02020603050405020304" pitchFamily="18" charset="0"/>
              </a:rPr>
              <a:t>look like</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What </a:t>
            </a:r>
            <a:r>
              <a:rPr lang="en-US" sz="1800" b="1" dirty="0">
                <a:effectLst/>
                <a:latin typeface="Arial" panose="020B0604020202020204" pitchFamily="34" charset="0"/>
                <a:ea typeface="ＭＳ 明朝" panose="02020609040205080304" pitchFamily="17" charset="-128"/>
                <a:cs typeface="Times New Roman" panose="02020603050405020304" pitchFamily="18" charset="0"/>
              </a:rPr>
              <a:t>color</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is it? What </a:t>
            </a:r>
            <a:r>
              <a:rPr lang="en-US" sz="1800" b="1" dirty="0">
                <a:effectLst/>
                <a:latin typeface="Arial" panose="020B0604020202020204" pitchFamily="34" charset="0"/>
                <a:ea typeface="ＭＳ 明朝" panose="02020609040205080304" pitchFamily="17" charset="-128"/>
                <a:cs typeface="Times New Roman" panose="02020603050405020304" pitchFamily="18" charset="0"/>
              </a:rPr>
              <a:t>shape</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is it? Now use your imagination to </a:t>
            </a:r>
            <a:r>
              <a:rPr lang="en-US" sz="1800" u="sng" dirty="0">
                <a:effectLst/>
                <a:latin typeface="Arial" panose="020B0604020202020204" pitchFamily="34" charset="0"/>
                <a:ea typeface="ＭＳ 明朝" panose="02020609040205080304" pitchFamily="17" charset="-128"/>
                <a:cs typeface="Times New Roman" panose="02020603050405020304" pitchFamily="18" charset="0"/>
              </a:rPr>
              <a:t>separate the sensation from the ‘badness</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of the sensation. For example, if the sensation feels like a red ball of fire, drain the color from it to remove the ‘badness’. Examine the sensation alone without the “badness”.</a:t>
            </a:r>
          </a:p>
          <a:p>
            <a:pPr marL="342900" marR="0" indent="-342900" algn="just">
              <a:spcBef>
                <a:spcPts val="0"/>
              </a:spcBef>
              <a:spcAft>
                <a:spcPts val="0"/>
              </a:spcAft>
              <a:buAutoNum type="arabicParenR"/>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You can also try </a:t>
            </a:r>
            <a:r>
              <a:rPr lang="en-US" sz="1800" u="sng" dirty="0">
                <a:effectLst/>
                <a:latin typeface="Arial" panose="020B0604020202020204" pitchFamily="34" charset="0"/>
                <a:ea typeface="ＭＳ 明朝" panose="02020609040205080304" pitchFamily="17" charset="-128"/>
                <a:cs typeface="Times New Roman" panose="02020603050405020304" pitchFamily="18" charset="0"/>
              </a:rPr>
              <a:t>transforming the image into something else</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If the sensation looks like a red ball of fire, transform it into a nice warm rubber ball, if it looks like a sharp knife, turn it into rubber, dull the edge. Transform this ‘sensation object’ by </a:t>
            </a:r>
            <a:r>
              <a:rPr lang="en-US" sz="1800" u="sng" dirty="0">
                <a:effectLst/>
                <a:latin typeface="Arial" panose="020B0604020202020204" pitchFamily="34" charset="0"/>
                <a:ea typeface="ＭＳ 明朝" panose="02020609040205080304" pitchFamily="17" charset="-128"/>
                <a:cs typeface="Times New Roman" panose="02020603050405020304" pitchFamily="18" charset="0"/>
              </a:rPr>
              <a:t>changing how it looks or sounds</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pP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buNone/>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What you are practicing here today is to </a:t>
            </a:r>
            <a:r>
              <a:rPr lang="en-US" sz="1800" u="sng" dirty="0">
                <a:effectLst/>
                <a:latin typeface="Arial" panose="020B0604020202020204" pitchFamily="34" charset="0"/>
                <a:ea typeface="ＭＳ 明朝" panose="02020609040205080304" pitchFamily="17" charset="-128"/>
                <a:cs typeface="Times New Roman" panose="02020603050405020304" pitchFamily="18" charset="0"/>
              </a:rPr>
              <a:t>gain control over how you perceive a sensation</a:t>
            </a:r>
            <a:r>
              <a:rPr lang="en-US" sz="1800" dirty="0">
                <a:effectLst/>
                <a:latin typeface="Arial" panose="020B0604020202020204" pitchFamily="34" charset="0"/>
                <a:ea typeface="ＭＳ 明朝" panose="02020609040205080304" pitchFamily="17" charset="-128"/>
                <a:cs typeface="Times New Roman" panose="02020603050405020304" pitchFamily="18" charset="0"/>
              </a:rPr>
              <a:t>.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All sensations are represented in brain circuits. Those brain circuits are influenced by which aspects of the experience you pay attention to, and what else is happening in other parts of your brain. </a:t>
            </a:r>
            <a:endParaRPr lang="en-US" sz="1800" dirty="0">
              <a:effectLst/>
              <a:latin typeface="Cambria" panose="02040503050406030204" pitchFamily="18" charset="0"/>
              <a:ea typeface="ＭＳ 明朝" panose="02020609040205080304" pitchFamily="17" charset="-128"/>
              <a:cs typeface="Times New Roman" panose="02020603050405020304" pitchFamily="18" charset="0"/>
            </a:endParaRPr>
          </a:p>
          <a:p>
            <a:pPr marL="0" marR="0" indent="0" algn="just">
              <a:spcBef>
                <a:spcPts val="0"/>
              </a:spcBef>
              <a:spcAft>
                <a:spcPts val="0"/>
              </a:spcAft>
            </a:pPr>
            <a:r>
              <a:rPr lang="en-US" sz="1800" dirty="0">
                <a:effectLst/>
                <a:latin typeface="Arial" panose="020B0604020202020204" pitchFamily="34" charset="0"/>
                <a:ea typeface="ＭＳ 明朝" panose="02020609040205080304" pitchFamily="17" charset="-128"/>
                <a:cs typeface="Times New Roman" panose="02020603050405020304" pitchFamily="18" charset="0"/>
              </a:rPr>
              <a:t>Transforming a sensation is a practice in disengaging the brain circuits that are related to the need to defend, escape, and avoid, and engaging positive brain circuits.  Practicing transformation is a practice in mental flexibility. Like with any practice, your control over these sensations and your ability to successfully transform one feeling into another will increase over time.</a:t>
            </a:r>
          </a:p>
          <a:p>
            <a:pPr marL="0" marR="0" indent="0" algn="just">
              <a:spcBef>
                <a:spcPts val="0"/>
              </a:spcBef>
              <a:spcAft>
                <a:spcPts val="0"/>
              </a:spcAft>
            </a:pPr>
            <a:endParaRPr lang="en-US" sz="1800" dirty="0">
              <a:latin typeface="Arial" panose="020B0604020202020204" pitchFamily="34" charset="0"/>
              <a:ea typeface="ＭＳ 明朝" panose="02020609040205080304" pitchFamily="17" charset="-128"/>
              <a:cs typeface="Times New Roman" panose="02020603050405020304" pitchFamily="18" charset="0"/>
            </a:endParaRPr>
          </a:p>
          <a:p>
            <a:pPr marL="0" marR="0" indent="0">
              <a:spcBef>
                <a:spcPts val="0"/>
              </a:spcBef>
              <a:spcAft>
                <a:spcPts val="0"/>
              </a:spcAft>
            </a:pPr>
            <a:r>
              <a:rPr lang="en-US" sz="1800" i="1" dirty="0">
                <a:solidFill>
                  <a:srgbClr val="3366FF"/>
                </a:solidFill>
                <a:effectLst/>
                <a:latin typeface="Arial" panose="020B0604020202020204" pitchFamily="34" charset="0"/>
                <a:ea typeface="MS Mincho" panose="02020609040205080304" pitchFamily="49" charset="-128"/>
                <a:cs typeface="Times New Roman" panose="02020603050405020304" pitchFamily="18" charset="0"/>
              </a:rPr>
              <a:t>Why?</a:t>
            </a: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a:p>
            <a:pPr marL="0" marR="0" indent="0">
              <a:spcBef>
                <a:spcPts val="0"/>
              </a:spcBef>
              <a:spcAft>
                <a:spcPts val="0"/>
              </a:spcAft>
            </a:pPr>
            <a:r>
              <a:rPr lang="en-US" sz="1800" i="1" dirty="0">
                <a:effectLst/>
                <a:latin typeface="Arial" panose="020B0604020202020204" pitchFamily="34" charset="0"/>
                <a:ea typeface="MS Mincho" panose="02020609040205080304" pitchFamily="49" charset="-128"/>
                <a:cs typeface="Times New Roman" panose="02020603050405020304" pitchFamily="18" charset="0"/>
              </a:rPr>
              <a:t>You have to pay attention to pain for it to hurt.  All feelings are represented in brain patterns. Those brain patterns are influenced by which aspects of the experience you pay attention to, and what else is happening in other parts of your brain. Transforming a feeling is a practice in engaging those brain patterns and disrupting their usual course. This can involve both disrupting the way you perceive and think about those patterns, and disrupting the patterns themselves by injecting new types of brain activity. Practicing transformation is a practice in mental flexibility. The ability to successfully transform one feeling into another can increase over time.</a:t>
            </a:r>
          </a:p>
          <a:p>
            <a:pPr marL="0" marR="0" indent="0">
              <a:spcBef>
                <a:spcPts val="0"/>
              </a:spcBef>
              <a:spcAft>
                <a:spcPts val="0"/>
              </a:spcAft>
              <a:buNone/>
            </a:pPr>
            <a:r>
              <a:rPr lang="en-US" sz="1800" i="1" dirty="0">
                <a:effectLst/>
                <a:latin typeface="Arial" panose="020B0604020202020204" pitchFamily="34" charset="0"/>
                <a:ea typeface="MS Mincho" panose="02020609040205080304" pitchFamily="49" charset="-128"/>
                <a:cs typeface="Times New Roman" panose="02020603050405020304" pitchFamily="18" charset="0"/>
              </a:rPr>
              <a:t>   </a:t>
            </a:r>
            <a:br>
              <a:rPr lang="en-US" sz="1800" i="1" dirty="0">
                <a:effectLst/>
                <a:latin typeface="Arial" panose="020B0604020202020204" pitchFamily="34" charset="0"/>
                <a:ea typeface="MS Mincho" panose="02020609040205080304" pitchFamily="49" charset="-128"/>
                <a:cs typeface="Times New Roman" panose="02020603050405020304" pitchFamily="18" charset="0"/>
              </a:rPr>
            </a:br>
            <a:r>
              <a:rPr lang="en-US" sz="1800" i="1" dirty="0">
                <a:effectLst/>
                <a:latin typeface="Arial" panose="020B0604020202020204" pitchFamily="34" charset="0"/>
                <a:ea typeface="MS Mincho" panose="02020609040205080304" pitchFamily="49" charset="-128"/>
                <a:cs typeface="Times New Roman" panose="02020603050405020304" pitchFamily="18" charset="0"/>
              </a:rPr>
              <a:t>The strain in pain lies mainly in the brain.</a:t>
            </a:r>
            <a:endParaRPr lang="en-US" sz="1800" dirty="0">
              <a:effectLst/>
              <a:latin typeface="Cambria" panose="02040503050406030204" pitchFamily="18" charset="0"/>
              <a:ea typeface="MS Mincho" panose="02020609040205080304" pitchFamily="49" charset="-128"/>
              <a:cs typeface="Times New Roman" panose="02020603050405020304" pitchFamily="18" charset="0"/>
            </a:endParaRPr>
          </a:p>
        </p:txBody>
      </p:sp>
    </p:spTree>
    <p:extLst>
      <p:ext uri="{BB962C8B-B14F-4D97-AF65-F5344CB8AC3E}">
        <p14:creationId xmlns:p14="http://schemas.microsoft.com/office/powerpoint/2010/main" val="38771694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151E7ED-8592-4AF4-9076-91AA9561CE56}"/>
              </a:ext>
            </a:extLst>
          </p:cNvPr>
          <p:cNvSpPr>
            <a:spLocks noGrp="1"/>
          </p:cNvSpPr>
          <p:nvPr>
            <p:ph idx="1"/>
          </p:nvPr>
        </p:nvSpPr>
        <p:spPr/>
        <p:txBody>
          <a:bodyPr/>
          <a:lstStyle/>
          <a:p>
            <a:pPr marL="0" indent="0">
              <a:buNone/>
            </a:pPr>
            <a:r>
              <a:rPr lang="en-US" dirty="0"/>
              <a:t>Can you remember the feeling? When you see the following instructions:</a:t>
            </a:r>
          </a:p>
          <a:p>
            <a:pPr marL="0" indent="0" algn="ctr">
              <a:buNone/>
            </a:pPr>
            <a:r>
              <a:rPr lang="en-US" dirty="0"/>
              <a:t>Focus on your breath.</a:t>
            </a:r>
          </a:p>
          <a:p>
            <a:pPr marL="0" indent="0" algn="ctr">
              <a:buNone/>
            </a:pPr>
            <a:r>
              <a:rPr lang="en-US" dirty="0"/>
              <a:t>Feel your body float.</a:t>
            </a:r>
          </a:p>
          <a:p>
            <a:pPr marL="0" indent="0" algn="ctr">
              <a:buNone/>
            </a:pPr>
            <a:r>
              <a:rPr lang="en-US" dirty="0"/>
              <a:t>Accept the following sensations as they come.</a:t>
            </a:r>
          </a:p>
          <a:p>
            <a:pPr marL="0" indent="0" algn="ctr">
              <a:buNone/>
            </a:pPr>
            <a:r>
              <a:rPr lang="en-US" dirty="0"/>
              <a:t>Transform negative sensations into positive.</a:t>
            </a:r>
          </a:p>
          <a:p>
            <a:pPr marL="0" indent="0" algn="ctr">
              <a:buNone/>
            </a:pPr>
            <a:endParaRPr lang="en-US" dirty="0"/>
          </a:p>
          <a:p>
            <a:pPr marL="0" indent="0">
              <a:buNone/>
            </a:pPr>
            <a:r>
              <a:rPr lang="en-US" dirty="0"/>
              <a:t>Tap into the feeling.</a:t>
            </a:r>
          </a:p>
          <a:p>
            <a:pPr marL="0" indent="0">
              <a:buNone/>
            </a:pPr>
            <a:endParaRPr lang="en-US" dirty="0"/>
          </a:p>
        </p:txBody>
      </p:sp>
    </p:spTree>
    <p:extLst>
      <p:ext uri="{BB962C8B-B14F-4D97-AF65-F5344CB8AC3E}">
        <p14:creationId xmlns:p14="http://schemas.microsoft.com/office/powerpoint/2010/main" val="2874933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386063"/>
            <a:ext cx="8850122" cy="5909311"/>
          </a:xfrm>
          <a:prstGeom prst="rect">
            <a:avLst/>
          </a:prstGeom>
          <a:noFill/>
        </p:spPr>
        <p:txBody>
          <a:bodyPr wrap="square" rtlCol="0">
            <a:spAutoFit/>
          </a:bodyPr>
          <a:lstStyle/>
          <a:p>
            <a:pPr algn="ctr"/>
            <a:r>
              <a:rPr lang="en-US" dirty="0">
                <a:latin typeface="Helvetica"/>
                <a:cs typeface="Helvetica"/>
              </a:rPr>
              <a:t>Your brain has the ability to turn pain up or down. Brain centers that register your thoughts and feelings send nerve fibers down to your spinal cord, where they can increase or decrease pain. </a:t>
            </a:r>
          </a:p>
          <a:p>
            <a:pPr algn="ctr"/>
            <a:endParaRPr lang="en-US" dirty="0">
              <a:latin typeface="Helvetica"/>
              <a:cs typeface="Helvetica"/>
            </a:endParaRPr>
          </a:p>
          <a:p>
            <a:pPr algn="ctr"/>
            <a:r>
              <a:rPr lang="en-US" dirty="0">
                <a:latin typeface="Helvetica"/>
                <a:cs typeface="Helvetica"/>
              </a:rPr>
              <a:t>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a:t>
            </a:r>
          </a:p>
          <a:p>
            <a:pPr algn="ctr"/>
            <a:endParaRPr lang="en-US" dirty="0">
              <a:latin typeface="Helvetica"/>
              <a:cs typeface="Helvetica"/>
            </a:endParaRPr>
          </a:p>
          <a:p>
            <a:pPr algn="ctr"/>
            <a:r>
              <a:rPr lang="en-US" dirty="0">
                <a:solidFill>
                  <a:srgbClr val="FFFFFF"/>
                </a:solidFill>
                <a:latin typeface="Helvetica"/>
                <a:cs typeface="Helvetica"/>
              </a:rPr>
              <a:t>Your mindset changes the experience of pain, by changing pain-related signals coming up to the brain from your spinal cord. </a:t>
            </a:r>
          </a:p>
          <a:p>
            <a:pPr algn="ctr"/>
            <a:endParaRPr lang="en-US" dirty="0">
              <a:solidFill>
                <a:srgbClr val="FFFFFF"/>
              </a:solidFill>
              <a:latin typeface="Helvetica"/>
              <a:cs typeface="Helvetica"/>
            </a:endParaRPr>
          </a:p>
          <a:p>
            <a:pPr algn="ctr"/>
            <a:r>
              <a:rPr lang="en-US" dirty="0">
                <a:solidFill>
                  <a:srgbClr val="FFFFFF"/>
                </a:solidFill>
                <a:latin typeface="Helvetica"/>
                <a:cs typeface="Helvetica"/>
              </a:rPr>
              <a:t>Some common strategies, like distraction or trying to ignore pain, may be helpful in some circumstances. But often, pain commands your attention. </a:t>
            </a:r>
          </a:p>
          <a:p>
            <a:pPr algn="ctr"/>
            <a:r>
              <a:rPr lang="en-US" dirty="0">
                <a:solidFill>
                  <a:srgbClr val="FFFFFF"/>
                </a:solidFill>
                <a:latin typeface="Helvetica"/>
                <a:cs typeface="Helvetica"/>
              </a:rPr>
              <a:t>And so distraction doesn’t always work.</a:t>
            </a:r>
          </a:p>
          <a:p>
            <a:pPr algn="ctr"/>
            <a:endParaRPr lang="en-US" dirty="0">
              <a:solidFill>
                <a:srgbClr val="FFFFFF"/>
              </a:solidFill>
              <a:latin typeface="Helvetica"/>
              <a:cs typeface="Helvetica"/>
            </a:endParaRPr>
          </a:p>
          <a:p>
            <a:pPr algn="ctr"/>
            <a:r>
              <a:rPr lang="en-US" b="1" dirty="0">
                <a:solidFill>
                  <a:srgbClr val="FFFFFF"/>
                </a:solidFill>
                <a:latin typeface="Helvetica"/>
                <a:cs typeface="Helvetica"/>
              </a:rPr>
              <a:t>We are going to teach you a different strategy, which might work in different ways than you think. For this study we want you to let go of any ideas you might have about how to control pain, and try out the strategy we are going to teach you</a:t>
            </a:r>
            <a:r>
              <a:rPr lang="en-US" b="1" dirty="0">
                <a:solidFill>
                  <a:srgbClr val="FFFFFF"/>
                </a:solidFill>
              </a:rPr>
              <a:t>. </a:t>
            </a:r>
          </a:p>
          <a:p>
            <a:endParaRPr lang="en-US" dirty="0"/>
          </a:p>
        </p:txBody>
      </p:sp>
    </p:spTree>
    <p:extLst>
      <p:ext uri="{BB962C8B-B14F-4D97-AF65-F5344CB8AC3E}">
        <p14:creationId xmlns:p14="http://schemas.microsoft.com/office/powerpoint/2010/main" val="3905850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386063"/>
            <a:ext cx="8850122" cy="5909311"/>
          </a:xfrm>
          <a:prstGeom prst="rect">
            <a:avLst/>
          </a:prstGeom>
          <a:noFill/>
        </p:spPr>
        <p:txBody>
          <a:bodyPr wrap="square" rtlCol="0">
            <a:spAutoFit/>
          </a:bodyPr>
          <a:lstStyle/>
          <a:p>
            <a:pPr algn="ctr"/>
            <a:r>
              <a:rPr lang="en-US" dirty="0">
                <a:latin typeface="Helvetica"/>
                <a:cs typeface="Helvetica"/>
              </a:rPr>
              <a:t>Your brain has the ability to turn pain up or down. Brain centers that register your thoughts and feelings send nerve fibers down to your spinal cord, where they can increase or decrease pain. </a:t>
            </a:r>
          </a:p>
          <a:p>
            <a:pPr algn="ctr"/>
            <a:endParaRPr lang="en-US" dirty="0">
              <a:latin typeface="Helvetica"/>
              <a:cs typeface="Helvetica"/>
            </a:endParaRPr>
          </a:p>
          <a:p>
            <a:pPr algn="ctr"/>
            <a:r>
              <a:rPr lang="en-US" dirty="0">
                <a:latin typeface="Helvetica"/>
                <a:cs typeface="Helvetica"/>
              </a:rPr>
              <a:t>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a:t>
            </a:r>
          </a:p>
          <a:p>
            <a:pPr algn="ctr"/>
            <a:endParaRPr lang="en-US" dirty="0">
              <a:latin typeface="Helvetica"/>
              <a:cs typeface="Helvetica"/>
            </a:endParaRPr>
          </a:p>
          <a:p>
            <a:pPr algn="ctr"/>
            <a:r>
              <a:rPr lang="en-US" dirty="0">
                <a:latin typeface="Helvetica"/>
                <a:cs typeface="Helvetica"/>
              </a:rPr>
              <a:t>Your mindset changes the experience of pain, by changing pain-related signals coming up to the brain from your spinal cord. </a:t>
            </a:r>
          </a:p>
          <a:p>
            <a:pPr algn="ctr"/>
            <a:endParaRPr lang="en-US" dirty="0">
              <a:latin typeface="Helvetica"/>
              <a:cs typeface="Helvetica"/>
            </a:endParaRPr>
          </a:p>
          <a:p>
            <a:pPr algn="ctr"/>
            <a:r>
              <a:rPr lang="en-US" dirty="0">
                <a:solidFill>
                  <a:srgbClr val="FFFFFF"/>
                </a:solidFill>
                <a:latin typeface="Helvetica"/>
                <a:cs typeface="Helvetica"/>
              </a:rPr>
              <a:t>Some common strategies, like distraction or trying to ignore pain, may be helpful in some circumstances. But often, pain commands your attention. </a:t>
            </a:r>
          </a:p>
          <a:p>
            <a:pPr algn="ctr"/>
            <a:r>
              <a:rPr lang="en-US" dirty="0">
                <a:solidFill>
                  <a:srgbClr val="FFFFFF"/>
                </a:solidFill>
                <a:latin typeface="Helvetica"/>
                <a:cs typeface="Helvetica"/>
              </a:rPr>
              <a:t>And so distraction doesn’t always work.</a:t>
            </a:r>
          </a:p>
          <a:p>
            <a:pPr algn="ctr"/>
            <a:endParaRPr lang="en-US" dirty="0">
              <a:solidFill>
                <a:srgbClr val="FFFFFF"/>
              </a:solidFill>
              <a:latin typeface="Helvetica"/>
              <a:cs typeface="Helvetica"/>
            </a:endParaRPr>
          </a:p>
          <a:p>
            <a:pPr algn="ctr"/>
            <a:r>
              <a:rPr lang="en-US" b="1" dirty="0">
                <a:solidFill>
                  <a:srgbClr val="FFFFFF"/>
                </a:solidFill>
                <a:latin typeface="Helvetica"/>
                <a:cs typeface="Helvetica"/>
              </a:rPr>
              <a:t>We are going to teach you a different strategy, which might work in different ways than you think. For this study we want you to let go of any ideas you might have about how to control pain, and try out the strategy we are going to teach you</a:t>
            </a:r>
            <a:r>
              <a:rPr lang="en-US" b="1" dirty="0">
                <a:solidFill>
                  <a:srgbClr val="FFFFFF"/>
                </a:solidFill>
              </a:rPr>
              <a:t>. </a:t>
            </a:r>
          </a:p>
          <a:p>
            <a:endParaRPr lang="en-US" dirty="0">
              <a:solidFill>
                <a:srgbClr val="FFFFFF"/>
              </a:solidFill>
            </a:endParaRPr>
          </a:p>
        </p:txBody>
      </p:sp>
    </p:spTree>
    <p:extLst>
      <p:ext uri="{BB962C8B-B14F-4D97-AF65-F5344CB8AC3E}">
        <p14:creationId xmlns:p14="http://schemas.microsoft.com/office/powerpoint/2010/main" val="4084399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386063"/>
            <a:ext cx="8850122" cy="5909311"/>
          </a:xfrm>
          <a:prstGeom prst="rect">
            <a:avLst/>
          </a:prstGeom>
          <a:noFill/>
        </p:spPr>
        <p:txBody>
          <a:bodyPr wrap="square" rtlCol="0">
            <a:spAutoFit/>
          </a:bodyPr>
          <a:lstStyle/>
          <a:p>
            <a:pPr algn="ctr"/>
            <a:r>
              <a:rPr lang="en-US" dirty="0">
                <a:latin typeface="Helvetica"/>
                <a:cs typeface="Helvetica"/>
              </a:rPr>
              <a:t>Your brain has the ability to turn pain up or down. Brain centers that register your thoughts and feelings send nerve fibers down to your spinal cord, where they can increase or decrease pain. </a:t>
            </a:r>
          </a:p>
          <a:p>
            <a:pPr algn="ctr"/>
            <a:endParaRPr lang="en-US" dirty="0">
              <a:latin typeface="Helvetica"/>
              <a:cs typeface="Helvetica"/>
            </a:endParaRPr>
          </a:p>
          <a:p>
            <a:pPr algn="ctr"/>
            <a:r>
              <a:rPr lang="en-US" dirty="0">
                <a:latin typeface="Helvetica"/>
                <a:cs typeface="Helvetica"/>
              </a:rPr>
              <a:t>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a:t>
            </a:r>
          </a:p>
          <a:p>
            <a:pPr algn="ctr"/>
            <a:endParaRPr lang="en-US" dirty="0">
              <a:latin typeface="Helvetica"/>
              <a:cs typeface="Helvetica"/>
            </a:endParaRPr>
          </a:p>
          <a:p>
            <a:pPr algn="ctr"/>
            <a:r>
              <a:rPr lang="en-US" dirty="0">
                <a:latin typeface="Helvetica"/>
                <a:cs typeface="Helvetica"/>
              </a:rPr>
              <a:t>Your mindset changes the experience of pain, by changing pain-related signals coming up to the brain from your spinal cord. </a:t>
            </a:r>
          </a:p>
          <a:p>
            <a:pPr algn="ctr"/>
            <a:endParaRPr lang="en-US" dirty="0">
              <a:latin typeface="Helvetica"/>
              <a:cs typeface="Helvetica"/>
            </a:endParaRPr>
          </a:p>
          <a:p>
            <a:pPr algn="ctr"/>
            <a:r>
              <a:rPr lang="en-US" dirty="0">
                <a:latin typeface="Helvetica"/>
                <a:cs typeface="Helvetica"/>
              </a:rPr>
              <a:t>Some common strategies, like distraction or trying to ignore pain, may be helpful in some circumstances. But often, pain commands your attention. </a:t>
            </a:r>
          </a:p>
          <a:p>
            <a:pPr algn="ctr"/>
            <a:r>
              <a:rPr lang="en-US" dirty="0">
                <a:latin typeface="Helvetica"/>
                <a:cs typeface="Helvetica"/>
              </a:rPr>
              <a:t>And so distraction doesn’t always work.</a:t>
            </a:r>
          </a:p>
          <a:p>
            <a:pPr algn="ctr"/>
            <a:endParaRPr lang="en-US" dirty="0">
              <a:latin typeface="Helvetica"/>
              <a:cs typeface="Helvetica"/>
            </a:endParaRPr>
          </a:p>
          <a:p>
            <a:pPr algn="ctr"/>
            <a:r>
              <a:rPr lang="en-US" b="1" dirty="0">
                <a:solidFill>
                  <a:srgbClr val="FFFFFF"/>
                </a:solidFill>
                <a:latin typeface="Helvetica"/>
                <a:cs typeface="Helvetica"/>
              </a:rPr>
              <a:t>We are going to teach you a different strategy, which might work in different ways than you think. For this study we want you to let go of any ideas you might have about how to control pain, and try out the strategy we are going to teach you</a:t>
            </a:r>
            <a:r>
              <a:rPr lang="en-US" b="1" dirty="0">
                <a:solidFill>
                  <a:srgbClr val="FFFFFF"/>
                </a:solidFill>
              </a:rPr>
              <a:t>. </a:t>
            </a:r>
          </a:p>
          <a:p>
            <a:endParaRPr lang="en-US" dirty="0">
              <a:solidFill>
                <a:srgbClr val="FFFFFF"/>
              </a:solidFill>
            </a:endParaRPr>
          </a:p>
        </p:txBody>
      </p:sp>
    </p:spTree>
    <p:extLst>
      <p:ext uri="{BB962C8B-B14F-4D97-AF65-F5344CB8AC3E}">
        <p14:creationId xmlns:p14="http://schemas.microsoft.com/office/powerpoint/2010/main" val="2175578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59116" y="386063"/>
            <a:ext cx="8850122" cy="5909311"/>
          </a:xfrm>
          <a:prstGeom prst="rect">
            <a:avLst/>
          </a:prstGeom>
          <a:noFill/>
        </p:spPr>
        <p:txBody>
          <a:bodyPr wrap="square" rtlCol="0">
            <a:spAutoFit/>
          </a:bodyPr>
          <a:lstStyle/>
          <a:p>
            <a:pPr algn="ctr"/>
            <a:r>
              <a:rPr lang="en-US" dirty="0">
                <a:latin typeface="Helvetica"/>
                <a:cs typeface="Helvetica"/>
              </a:rPr>
              <a:t>Your brain has the ability to turn pain up or down. Brain centers that register your thoughts and feelings send nerve fibers down to your spinal cord, where they can increase or decrease pain. </a:t>
            </a:r>
          </a:p>
          <a:p>
            <a:pPr algn="ctr"/>
            <a:endParaRPr lang="en-US" dirty="0">
              <a:latin typeface="Helvetica"/>
              <a:cs typeface="Helvetica"/>
            </a:endParaRPr>
          </a:p>
          <a:p>
            <a:pPr algn="ctr"/>
            <a:r>
              <a:rPr lang="en-US" dirty="0">
                <a:latin typeface="Helvetica"/>
                <a:cs typeface="Helvetica"/>
              </a:rPr>
              <a:t>With the right kind of mindset, your brain can release chemicals that change pain. For example, it can cause the release of opioids, natural pain-relieving chemicals. Morphine and other painkillers are opioids, too. They work by tapping into your brain’s opioid system; but the machinery in your brain for changing pain is already there.  </a:t>
            </a:r>
          </a:p>
          <a:p>
            <a:pPr algn="ctr"/>
            <a:endParaRPr lang="en-US" dirty="0">
              <a:latin typeface="Helvetica"/>
              <a:cs typeface="Helvetica"/>
            </a:endParaRPr>
          </a:p>
          <a:p>
            <a:pPr algn="ctr"/>
            <a:r>
              <a:rPr lang="en-US" dirty="0">
                <a:latin typeface="Helvetica"/>
                <a:cs typeface="Helvetica"/>
              </a:rPr>
              <a:t>Your mindset changes the experience of pain, by changing pain-related signals coming up to the brain from your spinal cord. </a:t>
            </a:r>
          </a:p>
          <a:p>
            <a:pPr algn="ctr"/>
            <a:endParaRPr lang="en-US" dirty="0">
              <a:latin typeface="Helvetica"/>
              <a:cs typeface="Helvetica"/>
            </a:endParaRPr>
          </a:p>
          <a:p>
            <a:pPr algn="ctr"/>
            <a:r>
              <a:rPr lang="en-US" dirty="0">
                <a:latin typeface="Helvetica"/>
                <a:cs typeface="Helvetica"/>
              </a:rPr>
              <a:t>Some common strategies, like distraction or trying to ignore pain, may be helpful in some circumstances. But often, pain commands your attention. </a:t>
            </a:r>
          </a:p>
          <a:p>
            <a:pPr algn="ctr"/>
            <a:r>
              <a:rPr lang="en-US" dirty="0">
                <a:latin typeface="Helvetica"/>
                <a:cs typeface="Helvetica"/>
              </a:rPr>
              <a:t>And so distraction doesn’t always work.</a:t>
            </a:r>
          </a:p>
          <a:p>
            <a:pPr algn="ctr"/>
            <a:endParaRPr lang="en-US" dirty="0">
              <a:latin typeface="Helvetica"/>
              <a:cs typeface="Helvetica"/>
            </a:endParaRPr>
          </a:p>
          <a:p>
            <a:pPr algn="ctr"/>
            <a:r>
              <a:rPr lang="en-US" b="1" dirty="0">
                <a:latin typeface="Helvetica"/>
                <a:cs typeface="Helvetica"/>
              </a:rPr>
              <a:t>We are going to teach you a different strategy, which might work in different ways than you think. For this study we want you to let go of any ideas you might have about how to control pain, and try out the strategy we are going to teach you</a:t>
            </a:r>
            <a:r>
              <a:rPr lang="en-US" b="1" dirty="0"/>
              <a:t>. </a:t>
            </a:r>
          </a:p>
          <a:p>
            <a:endParaRPr lang="en-US" dirty="0"/>
          </a:p>
        </p:txBody>
      </p:sp>
    </p:spTree>
    <p:extLst>
      <p:ext uri="{BB962C8B-B14F-4D97-AF65-F5344CB8AC3E}">
        <p14:creationId xmlns:p14="http://schemas.microsoft.com/office/powerpoint/2010/main" val="5147914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ain_pathways3knee">
            <a:hlinkClick r:id="" action="ppaction://media"/>
            <a:extLst>
              <a:ext uri="{FF2B5EF4-FFF2-40B4-BE49-F238E27FC236}">
                <a16:creationId xmlns:a16="http://schemas.microsoft.com/office/drawing/2014/main" id="{D90A8428-2B33-403F-BB93-6FC5D8929AB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06386" y="30865"/>
            <a:ext cx="7919357" cy="6808283"/>
          </a:xfrm>
          <a:prstGeom prst="rect">
            <a:avLst/>
          </a:prstGeom>
        </p:spPr>
      </p:pic>
    </p:spTree>
    <p:extLst>
      <p:ext uri="{BB962C8B-B14F-4D97-AF65-F5344CB8AC3E}">
        <p14:creationId xmlns:p14="http://schemas.microsoft.com/office/powerpoint/2010/main" val="697919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1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659116" y="1264211"/>
            <a:ext cx="8850122" cy="4524316"/>
          </a:xfrm>
          <a:prstGeom prst="rect">
            <a:avLst/>
          </a:prstGeom>
          <a:noFill/>
        </p:spPr>
        <p:txBody>
          <a:bodyPr wrap="square" rtlCol="0">
            <a:spAutoFit/>
          </a:bodyPr>
          <a:lstStyle/>
          <a:p>
            <a:pPr algn="ctr"/>
            <a:r>
              <a:rPr lang="en-US" dirty="0">
                <a:latin typeface="Helvetica"/>
                <a:cs typeface="Helvetica"/>
              </a:rPr>
              <a:t>A big part of whether the brain reduces or amplifies pain</a:t>
            </a:r>
          </a:p>
          <a:p>
            <a:pPr algn="ctr"/>
            <a:r>
              <a:rPr lang="en-US" dirty="0">
                <a:latin typeface="Helvetica"/>
                <a:cs typeface="Helvetica"/>
              </a:rPr>
              <a:t> is about what it ‘believes’ the pain means. </a:t>
            </a:r>
          </a:p>
          <a:p>
            <a:pPr algn="ctr"/>
            <a:endParaRPr lang="en-US" dirty="0">
              <a:latin typeface="Helvetica"/>
              <a:cs typeface="Helvetica"/>
            </a:endParaRPr>
          </a:p>
          <a:p>
            <a:pPr algn="ctr"/>
            <a:r>
              <a:rPr lang="en-US" dirty="0">
                <a:solidFill>
                  <a:srgbClr val="FFFFFF"/>
                </a:solidFill>
                <a:latin typeface="Helvetica"/>
                <a:cs typeface="Helvetica"/>
              </a:rPr>
              <a:t>One of the things that can increase pain is the feeling that the pain is “wrong,” or “unacceptable,” and the sense of </a:t>
            </a:r>
            <a:r>
              <a:rPr lang="en-US" i="1" dirty="0">
                <a:solidFill>
                  <a:srgbClr val="FFFFFF"/>
                </a:solidFill>
                <a:latin typeface="Helvetica"/>
                <a:cs typeface="Helvetica"/>
              </a:rPr>
              <a:t>urgency</a:t>
            </a:r>
            <a:r>
              <a:rPr lang="en-US" dirty="0">
                <a:solidFill>
                  <a:srgbClr val="FFFFFF"/>
                </a:solidFill>
                <a:latin typeface="Helvetica"/>
                <a:cs typeface="Helvetica"/>
              </a:rPr>
              <a:t> that goes with that. If you feel like you must do something about the pain, but you can’t, that is a very bad feeling. </a:t>
            </a:r>
          </a:p>
          <a:p>
            <a:pPr algn="ctr"/>
            <a:r>
              <a:rPr lang="en-US" dirty="0">
                <a:solidFill>
                  <a:srgbClr val="FFFFFF"/>
                </a:solidFill>
                <a:latin typeface="Helvetica"/>
                <a:cs typeface="Helvetica"/>
              </a:rPr>
              <a:t>So, the big part of the </a:t>
            </a:r>
            <a:r>
              <a:rPr lang="en-US" i="1" dirty="0">
                <a:solidFill>
                  <a:srgbClr val="FFFFFF"/>
                </a:solidFill>
                <a:latin typeface="Helvetica"/>
                <a:cs typeface="Helvetica"/>
              </a:rPr>
              <a:t>badness</a:t>
            </a:r>
            <a:r>
              <a:rPr lang="en-US" dirty="0">
                <a:solidFill>
                  <a:srgbClr val="FFFFFF"/>
                </a:solidFill>
                <a:latin typeface="Helvetica"/>
                <a:cs typeface="Helvetica"/>
              </a:rPr>
              <a:t> of pain is caused by the sense of urgency to avoid it. If you feel the urgency to avoid the experience, it may make the experience worse. </a:t>
            </a:r>
          </a:p>
          <a:p>
            <a:pPr algn="ctr"/>
            <a:r>
              <a:rPr lang="en-US" dirty="0">
                <a:solidFill>
                  <a:srgbClr val="FFFFFF"/>
                </a:solidFill>
                <a:latin typeface="Helvetica"/>
                <a:cs typeface="Helvetica"/>
              </a:rPr>
              <a:t>It may also make it harder to control.</a:t>
            </a:r>
          </a:p>
          <a:p>
            <a:pPr algn="ctr"/>
            <a:endParaRPr lang="en-US" dirty="0">
              <a:solidFill>
                <a:srgbClr val="FFFFFF"/>
              </a:solidFill>
              <a:latin typeface="Helvetica"/>
              <a:cs typeface="Helvetica"/>
            </a:endParaRPr>
          </a:p>
          <a:p>
            <a:pPr algn="ctr"/>
            <a:r>
              <a:rPr lang="en-US" dirty="0">
                <a:solidFill>
                  <a:srgbClr val="FFFFFF"/>
                </a:solidFill>
                <a:latin typeface="Helvetica"/>
                <a:cs typeface="Helvetica"/>
              </a:rPr>
              <a:t>On the other hand, things that can reduce pain are thoughts of openness and acceptance - realizing that you don’t always have to experience these sensations as unpleasant. So, the feeling that the pain is “okay” and “acceptable” can decrease pain. It will reduce the sense of </a:t>
            </a:r>
            <a:r>
              <a:rPr lang="en-US" i="1" dirty="0">
                <a:solidFill>
                  <a:srgbClr val="FFFFFF"/>
                </a:solidFill>
                <a:latin typeface="Helvetica"/>
                <a:cs typeface="Helvetica"/>
              </a:rPr>
              <a:t>urgency</a:t>
            </a:r>
            <a:r>
              <a:rPr lang="en-US" dirty="0">
                <a:solidFill>
                  <a:srgbClr val="FFFFFF"/>
                </a:solidFill>
                <a:latin typeface="Helvetica"/>
                <a:cs typeface="Helvetica"/>
              </a:rPr>
              <a:t>: For example, even if I experience pain, it is okay. It is not going to damage my skin, so I don’t need to react to it or worry about it. </a:t>
            </a:r>
          </a:p>
          <a:p>
            <a:endParaRPr lang="en-US" dirty="0">
              <a:solidFill>
                <a:srgbClr val="FFFFFF"/>
              </a:solidFill>
              <a:latin typeface="Helvetica"/>
              <a:cs typeface="Helvetica"/>
            </a:endParaRPr>
          </a:p>
        </p:txBody>
      </p:sp>
    </p:spTree>
    <p:extLst>
      <p:ext uri="{BB962C8B-B14F-4D97-AF65-F5344CB8AC3E}">
        <p14:creationId xmlns:p14="http://schemas.microsoft.com/office/powerpoint/2010/main" val="1307346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659116" y="1264211"/>
            <a:ext cx="8850122" cy="4524316"/>
          </a:xfrm>
          <a:prstGeom prst="rect">
            <a:avLst/>
          </a:prstGeom>
          <a:noFill/>
        </p:spPr>
        <p:txBody>
          <a:bodyPr wrap="square" rtlCol="0">
            <a:spAutoFit/>
          </a:bodyPr>
          <a:lstStyle/>
          <a:p>
            <a:pPr algn="ctr"/>
            <a:r>
              <a:rPr lang="en-US" dirty="0">
                <a:latin typeface="Helvetica"/>
                <a:cs typeface="Helvetica"/>
              </a:rPr>
              <a:t>A big part of whether the brain reduces or amplifies pain</a:t>
            </a:r>
          </a:p>
          <a:p>
            <a:pPr algn="ctr"/>
            <a:r>
              <a:rPr lang="en-US" dirty="0">
                <a:latin typeface="Helvetica"/>
                <a:cs typeface="Helvetica"/>
              </a:rPr>
              <a:t> is about what it ‘believes’ the pain means. </a:t>
            </a:r>
          </a:p>
          <a:p>
            <a:pPr algn="ctr"/>
            <a:endParaRPr lang="en-US" dirty="0">
              <a:latin typeface="Helvetica"/>
              <a:cs typeface="Helvetica"/>
            </a:endParaRPr>
          </a:p>
          <a:p>
            <a:pPr algn="ctr"/>
            <a:r>
              <a:rPr lang="en-US" dirty="0">
                <a:latin typeface="Helvetica"/>
                <a:cs typeface="Helvetica"/>
              </a:rPr>
              <a:t>One of the things that can increase pain is the feeling that the pain is “wrong,” or “unacceptable,” and the sense of </a:t>
            </a:r>
            <a:r>
              <a:rPr lang="en-US" i="1" dirty="0">
                <a:latin typeface="Helvetica"/>
                <a:cs typeface="Helvetica"/>
              </a:rPr>
              <a:t>urgency</a:t>
            </a:r>
            <a:r>
              <a:rPr lang="en-US" dirty="0">
                <a:latin typeface="Helvetica"/>
                <a:cs typeface="Helvetica"/>
              </a:rPr>
              <a:t> that goes with that. If you feel like you must do something about the pain, but you can’t, that is a very bad feeling. </a:t>
            </a:r>
          </a:p>
          <a:p>
            <a:pPr algn="ctr"/>
            <a:r>
              <a:rPr lang="en-US" dirty="0">
                <a:latin typeface="Helvetica"/>
                <a:cs typeface="Helvetica"/>
              </a:rPr>
              <a:t>So, the big part of the </a:t>
            </a:r>
            <a:r>
              <a:rPr lang="en-US" i="1" dirty="0">
                <a:latin typeface="Helvetica"/>
                <a:cs typeface="Helvetica"/>
              </a:rPr>
              <a:t>badness</a:t>
            </a:r>
            <a:r>
              <a:rPr lang="en-US" dirty="0">
                <a:latin typeface="Helvetica"/>
                <a:cs typeface="Helvetica"/>
              </a:rPr>
              <a:t> of pain is caused by the sense of urgency to avoid it. If you feel the urgency to avoid the experience, it may make the experience worse. </a:t>
            </a:r>
          </a:p>
          <a:p>
            <a:pPr algn="ctr"/>
            <a:r>
              <a:rPr lang="en-US" dirty="0">
                <a:latin typeface="Helvetica"/>
                <a:cs typeface="Helvetica"/>
              </a:rPr>
              <a:t>It may also make it harder to control.</a:t>
            </a:r>
          </a:p>
          <a:p>
            <a:pPr algn="ctr"/>
            <a:endParaRPr lang="en-US" dirty="0">
              <a:latin typeface="Helvetica"/>
              <a:cs typeface="Helvetica"/>
            </a:endParaRPr>
          </a:p>
          <a:p>
            <a:pPr algn="ctr"/>
            <a:r>
              <a:rPr lang="en-US" dirty="0">
                <a:solidFill>
                  <a:srgbClr val="FFFFFF"/>
                </a:solidFill>
                <a:latin typeface="Helvetica"/>
                <a:cs typeface="Helvetica"/>
              </a:rPr>
              <a:t>On the other hand, things that can reduce pain are thoughts of openness and acceptance - realizing that you don’t always have to experience these sensations as unpleasant. So, the feeling that the pain is “okay” and “acceptable” can decrease pain. It will reduce the sense of </a:t>
            </a:r>
            <a:r>
              <a:rPr lang="en-US" i="1" dirty="0">
                <a:solidFill>
                  <a:srgbClr val="FFFFFF"/>
                </a:solidFill>
                <a:latin typeface="Helvetica"/>
                <a:cs typeface="Helvetica"/>
              </a:rPr>
              <a:t>urgency</a:t>
            </a:r>
            <a:r>
              <a:rPr lang="en-US" dirty="0">
                <a:solidFill>
                  <a:srgbClr val="FFFFFF"/>
                </a:solidFill>
                <a:latin typeface="Helvetica"/>
                <a:cs typeface="Helvetica"/>
              </a:rPr>
              <a:t>: For example, even if I experience pain, it is okay. It is not going to damage my skin, so I don’t need to react to it or worry about it. </a:t>
            </a:r>
          </a:p>
          <a:p>
            <a:endParaRPr lang="en-US" dirty="0">
              <a:solidFill>
                <a:srgbClr val="FFFFFF"/>
              </a:solidFill>
              <a:latin typeface="Helvetica"/>
              <a:cs typeface="Helvetica"/>
            </a:endParaRPr>
          </a:p>
        </p:txBody>
      </p:sp>
    </p:spTree>
    <p:extLst>
      <p:ext uri="{BB962C8B-B14F-4D97-AF65-F5344CB8AC3E}">
        <p14:creationId xmlns:p14="http://schemas.microsoft.com/office/powerpoint/2010/main" val="32413102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12197</Words>
  <Application>Microsoft Office PowerPoint</Application>
  <PresentationFormat>Widescreen</PresentationFormat>
  <Paragraphs>492</Paragraphs>
  <Slides>28</Slides>
  <Notes>21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Cambria</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Sun</dc:creator>
  <cp:lastModifiedBy>Michael Sun</cp:lastModifiedBy>
  <cp:revision>1</cp:revision>
  <dcterms:created xsi:type="dcterms:W3CDTF">2022-01-18T02:16:23Z</dcterms:created>
  <dcterms:modified xsi:type="dcterms:W3CDTF">2022-01-18T03:21:51Z</dcterms:modified>
</cp:coreProperties>
</file>

<file path=docProps/thumbnail.jpeg>
</file>